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Gelasio Semi Bold"/>
      <p:regular r:id="rId23"/>
    </p:embeddedFont>
    <p:embeddedFont>
      <p:font typeface="Gelasio Semi Bold"/>
      <p:regular r:id="rId24"/>
    </p:embeddedFont>
    <p:embeddedFont>
      <p:font typeface="Gelasio Semi Bold"/>
      <p:regular r:id="rId25"/>
    </p:embeddedFont>
    <p:embeddedFont>
      <p:font typeface="Gelasio Semi Bold"/>
      <p:regular r:id="rId26"/>
    </p:embeddedFont>
    <p:embeddedFont>
      <p:font typeface="Gelasio"/>
      <p:regular r:id="rId27"/>
    </p:embeddedFont>
    <p:embeddedFont>
      <p:font typeface="Gelasio"/>
      <p:regular r:id="rId28"/>
    </p:embeddedFont>
    <p:embeddedFont>
      <p:font typeface="Gelasio"/>
      <p:regular r:id="rId29"/>
    </p:embeddedFont>
    <p:embeddedFont>
      <p:font typeface="Gelasio"/>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slideLayout" Target="../slideLayouts/slideLayout15.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101090" y="838200"/>
            <a:ext cx="3284220" cy="6553200"/>
          </a:xfrm>
          <a:prstGeom prst="rect">
            <a:avLst/>
          </a:prstGeom>
        </p:spPr>
      </p:pic>
      <p:sp>
        <p:nvSpPr>
          <p:cNvPr id="4" name="Text 0"/>
          <p:cNvSpPr/>
          <p:nvPr/>
        </p:nvSpPr>
        <p:spPr>
          <a:xfrm>
            <a:off x="6350437" y="1542574"/>
            <a:ext cx="7415927" cy="3193971"/>
          </a:xfrm>
          <a:prstGeom prst="rect">
            <a:avLst/>
          </a:prstGeom>
          <a:noFill/>
          <a:ln/>
        </p:spPr>
        <p:txBody>
          <a:bodyPr wrap="square" lIns="0" tIns="0" rIns="0" bIns="0" rtlCol="0" anchor="t"/>
          <a:lstStyle/>
          <a:p>
            <a:pPr indent="0" marL="0">
              <a:lnSpc>
                <a:spcPts val="8350"/>
              </a:lnSpc>
              <a:buNone/>
            </a:pPr>
            <a:r>
              <a:rPr lang="en-US" sz="6700" dirty="0">
                <a:solidFill>
                  <a:srgbClr val="484237"/>
                </a:solidFill>
                <a:latin typeface="Gelasio Semi Bold" pitchFamily="34" charset="0"/>
                <a:ea typeface="Gelasio Semi Bold" pitchFamily="34" charset="-122"/>
                <a:cs typeface="Gelasio Semi Bold" pitchFamily="34" charset="-120"/>
              </a:rPr>
              <a:t>Quản Lý Bán Hàng Đồ Uống Hiệu Quả</a:t>
            </a:r>
            <a:endParaRPr lang="en-US" sz="6700" dirty="0"/>
          </a:p>
        </p:txBody>
      </p:sp>
      <p:sp>
        <p:nvSpPr>
          <p:cNvPr id="5" name="Text 1"/>
          <p:cNvSpPr/>
          <p:nvPr/>
        </p:nvSpPr>
        <p:spPr>
          <a:xfrm>
            <a:off x="6350437" y="5106829"/>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Với sự phát triển của công nghệ, việc quản lý bán hàng đồ uống trở nên dễ dàng và hiệu quả hơn. Hệ thống website app này sẽ giúp cửa hàng quản lý sản phẩm, đơn hàng và khách hàng một cách toàn diện.</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393680" y="1112520"/>
            <a:ext cx="2987040" cy="6004560"/>
          </a:xfrm>
          <a:prstGeom prst="rect">
            <a:avLst/>
          </a:prstGeom>
        </p:spPr>
      </p:pic>
      <p:sp>
        <p:nvSpPr>
          <p:cNvPr id="4" name="Text 0"/>
          <p:cNvSpPr/>
          <p:nvPr/>
        </p:nvSpPr>
        <p:spPr>
          <a:xfrm>
            <a:off x="834628" y="855107"/>
            <a:ext cx="5962412" cy="745331"/>
          </a:xfrm>
          <a:prstGeom prst="rect">
            <a:avLst/>
          </a:prstGeom>
          <a:noFill/>
          <a:ln/>
        </p:spPr>
        <p:txBody>
          <a:bodyPr wrap="none" lIns="0" tIns="0" rIns="0" bIns="0" rtlCol="0" anchor="t"/>
          <a:lstStyle/>
          <a:p>
            <a:pPr indent="0" marL="0">
              <a:lnSpc>
                <a:spcPts val="5850"/>
              </a:lnSpc>
              <a:buNone/>
            </a:pPr>
            <a:r>
              <a:rPr lang="en-US" sz="4650" dirty="0">
                <a:solidFill>
                  <a:srgbClr val="484237"/>
                </a:solidFill>
                <a:latin typeface="Gelasio Semi Bold" pitchFamily="34" charset="0"/>
                <a:ea typeface="Gelasio Semi Bold" pitchFamily="34" charset="-122"/>
                <a:cs typeface="Gelasio Semi Bold" pitchFamily="34" charset="-120"/>
              </a:rPr>
              <a:t>Quản Lý Nhân Sự</a:t>
            </a:r>
            <a:endParaRPr lang="en-US" sz="4650" dirty="0"/>
          </a:p>
        </p:txBody>
      </p:sp>
      <p:sp>
        <p:nvSpPr>
          <p:cNvPr id="5" name="Shape 1"/>
          <p:cNvSpPr/>
          <p:nvPr/>
        </p:nvSpPr>
        <p:spPr>
          <a:xfrm>
            <a:off x="834628" y="1958102"/>
            <a:ext cx="7474744" cy="5416391"/>
          </a:xfrm>
          <a:prstGeom prst="roundRect">
            <a:avLst>
              <a:gd name="adj" fmla="val 660"/>
            </a:avLst>
          </a:prstGeom>
          <a:noFill/>
          <a:ln w="7620">
            <a:solidFill>
              <a:srgbClr val="000000">
                <a:alpha val="8000"/>
              </a:srgbClr>
            </a:solidFill>
            <a:prstDash val="solid"/>
          </a:ln>
        </p:spPr>
      </p:sp>
      <p:sp>
        <p:nvSpPr>
          <p:cNvPr id="6" name="Shape 2"/>
          <p:cNvSpPr/>
          <p:nvPr/>
        </p:nvSpPr>
        <p:spPr>
          <a:xfrm>
            <a:off x="842248" y="1965722"/>
            <a:ext cx="7459504" cy="1064181"/>
          </a:xfrm>
          <a:prstGeom prst="rect">
            <a:avLst/>
          </a:prstGeom>
          <a:solidFill>
            <a:srgbClr val="FFFFFF">
              <a:alpha val="4000"/>
            </a:srgbClr>
          </a:solidFill>
          <a:ln/>
        </p:spPr>
      </p:sp>
      <p:sp>
        <p:nvSpPr>
          <p:cNvPr id="7" name="Text 3"/>
          <p:cNvSpPr/>
          <p:nvPr/>
        </p:nvSpPr>
        <p:spPr>
          <a:xfrm>
            <a:off x="1080968" y="2116336"/>
            <a:ext cx="1011079" cy="381476"/>
          </a:xfrm>
          <a:prstGeom prst="rect">
            <a:avLst/>
          </a:prstGeom>
          <a:noFill/>
          <a:ln/>
        </p:spPr>
        <p:txBody>
          <a:bodyPr wrap="non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Tên</a:t>
            </a:r>
            <a:endParaRPr lang="en-US" sz="1850" dirty="0"/>
          </a:p>
        </p:txBody>
      </p:sp>
      <p:sp>
        <p:nvSpPr>
          <p:cNvPr id="8" name="Text 4"/>
          <p:cNvSpPr/>
          <p:nvPr/>
        </p:nvSpPr>
        <p:spPr>
          <a:xfrm>
            <a:off x="2576632" y="2116336"/>
            <a:ext cx="1007269" cy="762953"/>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Tài Khoản</a:t>
            </a:r>
            <a:endParaRPr lang="en-US" sz="1850" dirty="0"/>
          </a:p>
        </p:txBody>
      </p:sp>
      <p:sp>
        <p:nvSpPr>
          <p:cNvPr id="9" name="Text 5"/>
          <p:cNvSpPr/>
          <p:nvPr/>
        </p:nvSpPr>
        <p:spPr>
          <a:xfrm>
            <a:off x="4068485" y="2116336"/>
            <a:ext cx="1007269" cy="381476"/>
          </a:xfrm>
          <a:prstGeom prst="rect">
            <a:avLst/>
          </a:prstGeom>
          <a:noFill/>
          <a:ln/>
        </p:spPr>
        <p:txBody>
          <a:bodyPr wrap="non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Email</a:t>
            </a:r>
            <a:endParaRPr lang="en-US" sz="1850" dirty="0"/>
          </a:p>
        </p:txBody>
      </p:sp>
      <p:sp>
        <p:nvSpPr>
          <p:cNvPr id="10" name="Text 6"/>
          <p:cNvSpPr/>
          <p:nvPr/>
        </p:nvSpPr>
        <p:spPr>
          <a:xfrm>
            <a:off x="5560338" y="2116336"/>
            <a:ext cx="1007269" cy="381476"/>
          </a:xfrm>
          <a:prstGeom prst="rect">
            <a:avLst/>
          </a:prstGeom>
          <a:noFill/>
          <a:ln/>
        </p:spPr>
        <p:txBody>
          <a:bodyPr wrap="non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SDT</a:t>
            </a:r>
            <a:endParaRPr lang="en-US" sz="1850" dirty="0"/>
          </a:p>
        </p:txBody>
      </p:sp>
      <p:sp>
        <p:nvSpPr>
          <p:cNvPr id="11" name="Text 7"/>
          <p:cNvSpPr/>
          <p:nvPr/>
        </p:nvSpPr>
        <p:spPr>
          <a:xfrm>
            <a:off x="7052191" y="2116336"/>
            <a:ext cx="1011079" cy="381476"/>
          </a:xfrm>
          <a:prstGeom prst="rect">
            <a:avLst/>
          </a:prstGeom>
          <a:noFill/>
          <a:ln/>
        </p:spPr>
        <p:txBody>
          <a:bodyPr wrap="non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Nghề</a:t>
            </a:r>
            <a:endParaRPr lang="en-US" sz="1850" dirty="0"/>
          </a:p>
        </p:txBody>
      </p:sp>
      <p:sp>
        <p:nvSpPr>
          <p:cNvPr id="12" name="Shape 8"/>
          <p:cNvSpPr/>
          <p:nvPr/>
        </p:nvSpPr>
        <p:spPr>
          <a:xfrm>
            <a:off x="842248" y="3029902"/>
            <a:ext cx="7459504" cy="1445657"/>
          </a:xfrm>
          <a:prstGeom prst="rect">
            <a:avLst/>
          </a:prstGeom>
          <a:solidFill>
            <a:srgbClr val="000000">
              <a:alpha val="4000"/>
            </a:srgbClr>
          </a:solidFill>
          <a:ln/>
        </p:spPr>
      </p:sp>
      <p:sp>
        <p:nvSpPr>
          <p:cNvPr id="13" name="Text 9"/>
          <p:cNvSpPr/>
          <p:nvPr/>
        </p:nvSpPr>
        <p:spPr>
          <a:xfrm>
            <a:off x="1080968" y="3180517"/>
            <a:ext cx="1011079" cy="762953"/>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Nguyễn Văn A</a:t>
            </a:r>
            <a:endParaRPr lang="en-US" sz="1850" dirty="0"/>
          </a:p>
        </p:txBody>
      </p:sp>
      <p:sp>
        <p:nvSpPr>
          <p:cNvPr id="14" name="Text 10"/>
          <p:cNvSpPr/>
          <p:nvPr/>
        </p:nvSpPr>
        <p:spPr>
          <a:xfrm>
            <a:off x="2576632" y="3180517"/>
            <a:ext cx="1007269" cy="762953"/>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nguyenvana</a:t>
            </a:r>
            <a:endParaRPr lang="en-US" sz="1850" dirty="0"/>
          </a:p>
        </p:txBody>
      </p:sp>
      <p:sp>
        <p:nvSpPr>
          <p:cNvPr id="15" name="Text 11"/>
          <p:cNvSpPr/>
          <p:nvPr/>
        </p:nvSpPr>
        <p:spPr>
          <a:xfrm>
            <a:off x="4068485" y="3180517"/>
            <a:ext cx="1007269" cy="1144429"/>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nguyenvana@email.com</a:t>
            </a:r>
            <a:endParaRPr lang="en-US" sz="1850" dirty="0"/>
          </a:p>
        </p:txBody>
      </p:sp>
      <p:sp>
        <p:nvSpPr>
          <p:cNvPr id="16" name="Text 12"/>
          <p:cNvSpPr/>
          <p:nvPr/>
        </p:nvSpPr>
        <p:spPr>
          <a:xfrm>
            <a:off x="5560338" y="3180517"/>
            <a:ext cx="1007269" cy="381476"/>
          </a:xfrm>
          <a:prstGeom prst="rect">
            <a:avLst/>
          </a:prstGeom>
          <a:noFill/>
          <a:ln/>
        </p:spPr>
        <p:txBody>
          <a:bodyPr wrap="non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0123xxx</a:t>
            </a:r>
            <a:endParaRPr lang="en-US" sz="1850" dirty="0"/>
          </a:p>
        </p:txBody>
      </p:sp>
      <p:sp>
        <p:nvSpPr>
          <p:cNvPr id="17" name="Text 13"/>
          <p:cNvSpPr/>
          <p:nvPr/>
        </p:nvSpPr>
        <p:spPr>
          <a:xfrm>
            <a:off x="7052191" y="3180517"/>
            <a:ext cx="1011079" cy="762953"/>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Khách Hàng</a:t>
            </a:r>
            <a:endParaRPr lang="en-US" sz="1850" dirty="0"/>
          </a:p>
        </p:txBody>
      </p:sp>
      <p:sp>
        <p:nvSpPr>
          <p:cNvPr id="18" name="Shape 14"/>
          <p:cNvSpPr/>
          <p:nvPr/>
        </p:nvSpPr>
        <p:spPr>
          <a:xfrm>
            <a:off x="842248" y="4475559"/>
            <a:ext cx="7459504" cy="1445657"/>
          </a:xfrm>
          <a:prstGeom prst="rect">
            <a:avLst/>
          </a:prstGeom>
          <a:solidFill>
            <a:srgbClr val="FFFFFF">
              <a:alpha val="4000"/>
            </a:srgbClr>
          </a:solidFill>
          <a:ln/>
        </p:spPr>
      </p:sp>
      <p:sp>
        <p:nvSpPr>
          <p:cNvPr id="19" name="Text 15"/>
          <p:cNvSpPr/>
          <p:nvPr/>
        </p:nvSpPr>
        <p:spPr>
          <a:xfrm>
            <a:off x="1080968" y="4626173"/>
            <a:ext cx="1011079" cy="762953"/>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Trần Thị B</a:t>
            </a:r>
            <a:endParaRPr lang="en-US" sz="1850" dirty="0"/>
          </a:p>
        </p:txBody>
      </p:sp>
      <p:sp>
        <p:nvSpPr>
          <p:cNvPr id="20" name="Text 16"/>
          <p:cNvSpPr/>
          <p:nvPr/>
        </p:nvSpPr>
        <p:spPr>
          <a:xfrm>
            <a:off x="2576632" y="4626173"/>
            <a:ext cx="1007269" cy="381476"/>
          </a:xfrm>
          <a:prstGeom prst="rect">
            <a:avLst/>
          </a:prstGeom>
          <a:noFill/>
          <a:ln/>
        </p:spPr>
        <p:txBody>
          <a:bodyPr wrap="non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tranthib</a:t>
            </a:r>
            <a:endParaRPr lang="en-US" sz="1850" dirty="0"/>
          </a:p>
        </p:txBody>
      </p:sp>
      <p:sp>
        <p:nvSpPr>
          <p:cNvPr id="21" name="Text 17"/>
          <p:cNvSpPr/>
          <p:nvPr/>
        </p:nvSpPr>
        <p:spPr>
          <a:xfrm>
            <a:off x="4068485" y="4626173"/>
            <a:ext cx="1007269" cy="1144429"/>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tranthib@email.com</a:t>
            </a:r>
            <a:endParaRPr lang="en-US" sz="1850" dirty="0"/>
          </a:p>
        </p:txBody>
      </p:sp>
      <p:sp>
        <p:nvSpPr>
          <p:cNvPr id="22" name="Text 18"/>
          <p:cNvSpPr/>
          <p:nvPr/>
        </p:nvSpPr>
        <p:spPr>
          <a:xfrm>
            <a:off x="5560338" y="4626173"/>
            <a:ext cx="1007269" cy="381476"/>
          </a:xfrm>
          <a:prstGeom prst="rect">
            <a:avLst/>
          </a:prstGeom>
          <a:noFill/>
          <a:ln/>
        </p:spPr>
        <p:txBody>
          <a:bodyPr wrap="non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0456xxx</a:t>
            </a:r>
            <a:endParaRPr lang="en-US" sz="1850" dirty="0"/>
          </a:p>
        </p:txBody>
      </p:sp>
      <p:sp>
        <p:nvSpPr>
          <p:cNvPr id="23" name="Text 19"/>
          <p:cNvSpPr/>
          <p:nvPr/>
        </p:nvSpPr>
        <p:spPr>
          <a:xfrm>
            <a:off x="7052191" y="4626173"/>
            <a:ext cx="1011079" cy="1144429"/>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Nhân Viên Order</a:t>
            </a:r>
            <a:endParaRPr lang="en-US" sz="1850" dirty="0"/>
          </a:p>
        </p:txBody>
      </p:sp>
      <p:sp>
        <p:nvSpPr>
          <p:cNvPr id="24" name="Shape 20"/>
          <p:cNvSpPr/>
          <p:nvPr/>
        </p:nvSpPr>
        <p:spPr>
          <a:xfrm>
            <a:off x="842248" y="5921216"/>
            <a:ext cx="7459504" cy="1445657"/>
          </a:xfrm>
          <a:prstGeom prst="rect">
            <a:avLst/>
          </a:prstGeom>
          <a:solidFill>
            <a:srgbClr val="000000">
              <a:alpha val="4000"/>
            </a:srgbClr>
          </a:solidFill>
          <a:ln/>
        </p:spPr>
      </p:sp>
      <p:sp>
        <p:nvSpPr>
          <p:cNvPr id="25" name="Text 21"/>
          <p:cNvSpPr/>
          <p:nvPr/>
        </p:nvSpPr>
        <p:spPr>
          <a:xfrm>
            <a:off x="1080968" y="6071830"/>
            <a:ext cx="1011079" cy="381476"/>
          </a:xfrm>
          <a:prstGeom prst="rect">
            <a:avLst/>
          </a:prstGeom>
          <a:noFill/>
          <a:ln/>
        </p:spPr>
        <p:txBody>
          <a:bodyPr wrap="non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Lê Văn C</a:t>
            </a:r>
            <a:endParaRPr lang="en-US" sz="1850" dirty="0"/>
          </a:p>
        </p:txBody>
      </p:sp>
      <p:sp>
        <p:nvSpPr>
          <p:cNvPr id="26" name="Text 22"/>
          <p:cNvSpPr/>
          <p:nvPr/>
        </p:nvSpPr>
        <p:spPr>
          <a:xfrm>
            <a:off x="2576632" y="6071830"/>
            <a:ext cx="1007269" cy="381476"/>
          </a:xfrm>
          <a:prstGeom prst="rect">
            <a:avLst/>
          </a:prstGeom>
          <a:noFill/>
          <a:ln/>
        </p:spPr>
        <p:txBody>
          <a:bodyPr wrap="non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levandog</a:t>
            </a:r>
            <a:endParaRPr lang="en-US" sz="1850" dirty="0"/>
          </a:p>
        </p:txBody>
      </p:sp>
      <p:sp>
        <p:nvSpPr>
          <p:cNvPr id="27" name="Text 23"/>
          <p:cNvSpPr/>
          <p:nvPr/>
        </p:nvSpPr>
        <p:spPr>
          <a:xfrm>
            <a:off x="4068485" y="6071830"/>
            <a:ext cx="1007269" cy="1144429"/>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levandog@email.com</a:t>
            </a:r>
            <a:endParaRPr lang="en-US" sz="1850" dirty="0"/>
          </a:p>
        </p:txBody>
      </p:sp>
      <p:sp>
        <p:nvSpPr>
          <p:cNvPr id="28" name="Text 24"/>
          <p:cNvSpPr/>
          <p:nvPr/>
        </p:nvSpPr>
        <p:spPr>
          <a:xfrm>
            <a:off x="5560338" y="6071830"/>
            <a:ext cx="1007269" cy="381476"/>
          </a:xfrm>
          <a:prstGeom prst="rect">
            <a:avLst/>
          </a:prstGeom>
          <a:noFill/>
          <a:ln/>
        </p:spPr>
        <p:txBody>
          <a:bodyPr wrap="non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0789xxx</a:t>
            </a:r>
            <a:endParaRPr lang="en-US" sz="1850" dirty="0"/>
          </a:p>
        </p:txBody>
      </p:sp>
      <p:sp>
        <p:nvSpPr>
          <p:cNvPr id="29" name="Text 25"/>
          <p:cNvSpPr/>
          <p:nvPr/>
        </p:nvSpPr>
        <p:spPr>
          <a:xfrm>
            <a:off x="7052191" y="6071830"/>
            <a:ext cx="1011079" cy="1144429"/>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Nhân Viên Pha ChChế</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43677" y="664488"/>
            <a:ext cx="6304717" cy="753308"/>
          </a:xfrm>
          <a:prstGeom prst="rect">
            <a:avLst/>
          </a:prstGeom>
          <a:noFill/>
          <a:ln/>
        </p:spPr>
        <p:txBody>
          <a:bodyPr wrap="none" lIns="0" tIns="0" rIns="0" bIns="0" rtlCol="0" anchor="t"/>
          <a:lstStyle/>
          <a:p>
            <a:pPr indent="0" marL="0">
              <a:lnSpc>
                <a:spcPts val="5900"/>
              </a:lnSpc>
              <a:buNone/>
            </a:pPr>
            <a:r>
              <a:rPr lang="en-US" sz="4700" dirty="0">
                <a:solidFill>
                  <a:srgbClr val="484237"/>
                </a:solidFill>
                <a:latin typeface="Gelasio Semi Bold" pitchFamily="34" charset="0"/>
                <a:ea typeface="Gelasio Semi Bold" pitchFamily="34" charset="-122"/>
                <a:cs typeface="Gelasio Semi Bold" pitchFamily="34" charset="-120"/>
              </a:rPr>
              <a:t>Thống Kê Doanh Thu</a:t>
            </a:r>
            <a:endParaRPr lang="en-US" sz="4700" dirty="0"/>
          </a:p>
        </p:txBody>
      </p:sp>
      <p:pic>
        <p:nvPicPr>
          <p:cNvPr id="4" name="Image 1" descr="preencoded.png">    </p:cNvPr>
          <p:cNvPicPr>
            <a:picLocks noChangeAspect="1"/>
          </p:cNvPicPr>
          <p:nvPr/>
        </p:nvPicPr>
        <p:blipFill>
          <a:blip r:embed="rId2"/>
          <a:stretch>
            <a:fillRect/>
          </a:stretch>
        </p:blipFill>
        <p:spPr>
          <a:xfrm>
            <a:off x="843677" y="1779389"/>
            <a:ext cx="1205389" cy="1928574"/>
          </a:xfrm>
          <a:prstGeom prst="rect">
            <a:avLst/>
          </a:prstGeom>
        </p:spPr>
      </p:pic>
      <p:sp>
        <p:nvSpPr>
          <p:cNvPr id="5" name="Text 1"/>
          <p:cNvSpPr/>
          <p:nvPr/>
        </p:nvSpPr>
        <p:spPr>
          <a:xfrm>
            <a:off x="2410658" y="2020372"/>
            <a:ext cx="3358991" cy="376595"/>
          </a:xfrm>
          <a:prstGeom prst="rect">
            <a:avLst/>
          </a:prstGeom>
          <a:noFill/>
          <a:ln/>
        </p:spPr>
        <p:txBody>
          <a:bodyPr wrap="none" lIns="0" tIns="0" rIns="0" bIns="0" rtlCol="0" anchor="t"/>
          <a:lstStyle/>
          <a:p>
            <a:pPr algn="l" indent="0" marL="0">
              <a:lnSpc>
                <a:spcPts val="2950"/>
              </a:lnSpc>
              <a:buNone/>
            </a:pPr>
            <a:r>
              <a:rPr lang="en-US" sz="2350" dirty="0">
                <a:solidFill>
                  <a:srgbClr val="746558"/>
                </a:solidFill>
                <a:latin typeface="Gelasio Semi Bold" pitchFamily="34" charset="0"/>
                <a:ea typeface="Gelasio Semi Bold" pitchFamily="34" charset="-122"/>
                <a:cs typeface="Gelasio Semi Bold" pitchFamily="34" charset="-120"/>
              </a:rPr>
              <a:t>Doanh Thu Hàng Ngày</a:t>
            </a:r>
            <a:endParaRPr lang="en-US" sz="2350" dirty="0"/>
          </a:p>
        </p:txBody>
      </p:sp>
      <p:sp>
        <p:nvSpPr>
          <p:cNvPr id="6" name="Text 2"/>
          <p:cNvSpPr/>
          <p:nvPr/>
        </p:nvSpPr>
        <p:spPr>
          <a:xfrm>
            <a:off x="2410658" y="2541508"/>
            <a:ext cx="5889665" cy="385763"/>
          </a:xfrm>
          <a:prstGeom prst="rect">
            <a:avLst/>
          </a:prstGeom>
          <a:noFill/>
          <a:ln/>
        </p:spPr>
        <p:txBody>
          <a:bodyPr wrap="none" lIns="0" tIns="0" rIns="0" bIns="0" rtlCol="0" anchor="t"/>
          <a:lstStyle/>
          <a:p>
            <a:pPr algn="l" indent="0" marL="0">
              <a:lnSpc>
                <a:spcPts val="3000"/>
              </a:lnSpc>
              <a:buNone/>
            </a:pPr>
            <a:r>
              <a:rPr lang="en-US" sz="1850" dirty="0">
                <a:solidFill>
                  <a:srgbClr val="746558"/>
                </a:solidFill>
                <a:latin typeface="Gelasio" pitchFamily="34" charset="0"/>
                <a:ea typeface="Gelasio" pitchFamily="34" charset="-122"/>
                <a:cs typeface="Gelasio" pitchFamily="34" charset="-120"/>
              </a:rPr>
              <a:t>Theo dõi doanh thu của cửa hàng mỗi ngày.</a:t>
            </a:r>
            <a:endParaRPr lang="en-US" sz="1850" dirty="0"/>
          </a:p>
        </p:txBody>
      </p:sp>
      <p:pic>
        <p:nvPicPr>
          <p:cNvPr id="7" name="Image 2" descr="preencoded.png">    </p:cNvPr>
          <p:cNvPicPr>
            <a:picLocks noChangeAspect="1"/>
          </p:cNvPicPr>
          <p:nvPr/>
        </p:nvPicPr>
        <p:blipFill>
          <a:blip r:embed="rId3"/>
          <a:stretch>
            <a:fillRect/>
          </a:stretch>
        </p:blipFill>
        <p:spPr>
          <a:xfrm>
            <a:off x="843677" y="3707963"/>
            <a:ext cx="1205389" cy="1928574"/>
          </a:xfrm>
          <a:prstGeom prst="rect">
            <a:avLst/>
          </a:prstGeom>
        </p:spPr>
      </p:pic>
      <p:sp>
        <p:nvSpPr>
          <p:cNvPr id="8" name="Text 3"/>
          <p:cNvSpPr/>
          <p:nvPr/>
        </p:nvSpPr>
        <p:spPr>
          <a:xfrm>
            <a:off x="2410658" y="3948946"/>
            <a:ext cx="3375779" cy="376595"/>
          </a:xfrm>
          <a:prstGeom prst="rect">
            <a:avLst/>
          </a:prstGeom>
          <a:noFill/>
          <a:ln/>
        </p:spPr>
        <p:txBody>
          <a:bodyPr wrap="none" lIns="0" tIns="0" rIns="0" bIns="0" rtlCol="0" anchor="t"/>
          <a:lstStyle/>
          <a:p>
            <a:pPr algn="l" indent="0" marL="0">
              <a:lnSpc>
                <a:spcPts val="2950"/>
              </a:lnSpc>
              <a:buNone/>
            </a:pPr>
            <a:r>
              <a:rPr lang="en-US" sz="2350" dirty="0">
                <a:solidFill>
                  <a:srgbClr val="746558"/>
                </a:solidFill>
                <a:latin typeface="Gelasio Semi Bold" pitchFamily="34" charset="0"/>
                <a:ea typeface="Gelasio Semi Bold" pitchFamily="34" charset="-122"/>
                <a:cs typeface="Gelasio Semi Bold" pitchFamily="34" charset="-120"/>
              </a:rPr>
              <a:t>Doanh Thu Hàng Tuần</a:t>
            </a:r>
            <a:endParaRPr lang="en-US" sz="2350" dirty="0"/>
          </a:p>
        </p:txBody>
      </p:sp>
      <p:sp>
        <p:nvSpPr>
          <p:cNvPr id="9" name="Text 4"/>
          <p:cNvSpPr/>
          <p:nvPr/>
        </p:nvSpPr>
        <p:spPr>
          <a:xfrm>
            <a:off x="2410658" y="4470082"/>
            <a:ext cx="5889665" cy="385763"/>
          </a:xfrm>
          <a:prstGeom prst="rect">
            <a:avLst/>
          </a:prstGeom>
          <a:noFill/>
          <a:ln/>
        </p:spPr>
        <p:txBody>
          <a:bodyPr wrap="none" lIns="0" tIns="0" rIns="0" bIns="0" rtlCol="0" anchor="t"/>
          <a:lstStyle/>
          <a:p>
            <a:pPr algn="l" indent="0" marL="0">
              <a:lnSpc>
                <a:spcPts val="3000"/>
              </a:lnSpc>
              <a:buNone/>
            </a:pPr>
            <a:r>
              <a:rPr lang="en-US" sz="1850" dirty="0">
                <a:solidFill>
                  <a:srgbClr val="746558"/>
                </a:solidFill>
                <a:latin typeface="Gelasio" pitchFamily="34" charset="0"/>
                <a:ea typeface="Gelasio" pitchFamily="34" charset="-122"/>
                <a:cs typeface="Gelasio" pitchFamily="34" charset="-120"/>
              </a:rPr>
              <a:t>Thống kê doanh thu theo tuần để đánh giá xu hướng.</a:t>
            </a:r>
            <a:endParaRPr lang="en-US" sz="1850" dirty="0"/>
          </a:p>
        </p:txBody>
      </p:sp>
      <p:pic>
        <p:nvPicPr>
          <p:cNvPr id="10" name="Image 3" descr="preencoded.png">    </p:cNvPr>
          <p:cNvPicPr>
            <a:picLocks noChangeAspect="1"/>
          </p:cNvPicPr>
          <p:nvPr/>
        </p:nvPicPr>
        <p:blipFill>
          <a:blip r:embed="rId4"/>
          <a:stretch>
            <a:fillRect/>
          </a:stretch>
        </p:blipFill>
        <p:spPr>
          <a:xfrm>
            <a:off x="843677" y="5636538"/>
            <a:ext cx="1205389" cy="1928574"/>
          </a:xfrm>
          <a:prstGeom prst="rect">
            <a:avLst/>
          </a:prstGeom>
        </p:spPr>
      </p:pic>
      <p:sp>
        <p:nvSpPr>
          <p:cNvPr id="11" name="Text 5"/>
          <p:cNvSpPr/>
          <p:nvPr/>
        </p:nvSpPr>
        <p:spPr>
          <a:xfrm>
            <a:off x="2410658" y="5877520"/>
            <a:ext cx="3544491" cy="376595"/>
          </a:xfrm>
          <a:prstGeom prst="rect">
            <a:avLst/>
          </a:prstGeom>
          <a:noFill/>
          <a:ln/>
        </p:spPr>
        <p:txBody>
          <a:bodyPr wrap="none" lIns="0" tIns="0" rIns="0" bIns="0" rtlCol="0" anchor="t"/>
          <a:lstStyle/>
          <a:p>
            <a:pPr algn="l" indent="0" marL="0">
              <a:lnSpc>
                <a:spcPts val="2950"/>
              </a:lnSpc>
              <a:buNone/>
            </a:pPr>
            <a:r>
              <a:rPr lang="en-US" sz="2350" dirty="0">
                <a:solidFill>
                  <a:srgbClr val="746558"/>
                </a:solidFill>
                <a:latin typeface="Gelasio Semi Bold" pitchFamily="34" charset="0"/>
                <a:ea typeface="Gelasio Semi Bold" pitchFamily="34" charset="-122"/>
                <a:cs typeface="Gelasio Semi Bold" pitchFamily="34" charset="-120"/>
              </a:rPr>
              <a:t>Doanh Thu Hàng Tháng</a:t>
            </a:r>
            <a:endParaRPr lang="en-US" sz="2350" dirty="0"/>
          </a:p>
        </p:txBody>
      </p:sp>
      <p:sp>
        <p:nvSpPr>
          <p:cNvPr id="12" name="Text 6"/>
          <p:cNvSpPr/>
          <p:nvPr/>
        </p:nvSpPr>
        <p:spPr>
          <a:xfrm>
            <a:off x="2410658" y="6398657"/>
            <a:ext cx="5889665" cy="771525"/>
          </a:xfrm>
          <a:prstGeom prst="rect">
            <a:avLst/>
          </a:prstGeom>
          <a:noFill/>
          <a:ln/>
        </p:spPr>
        <p:txBody>
          <a:bodyPr wrap="square" lIns="0" tIns="0" rIns="0" bIns="0" rtlCol="0" anchor="t"/>
          <a:lstStyle/>
          <a:p>
            <a:pPr algn="l" indent="0" marL="0">
              <a:lnSpc>
                <a:spcPts val="3000"/>
              </a:lnSpc>
              <a:buNone/>
            </a:pPr>
            <a:r>
              <a:rPr lang="en-US" sz="1850" dirty="0">
                <a:solidFill>
                  <a:srgbClr val="746558"/>
                </a:solidFill>
                <a:latin typeface="Gelasio" pitchFamily="34" charset="0"/>
                <a:ea typeface="Gelasio" pitchFamily="34" charset="-122"/>
                <a:cs typeface="Gelasio" pitchFamily="34" charset="-120"/>
              </a:rPr>
              <a:t>Tổng hợp doanh thu theo tháng để phân tích hiệu quả kinh doanh.</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4037" y="729496"/>
            <a:ext cx="6172200" cy="771525"/>
          </a:xfrm>
          <a:prstGeom prst="rect">
            <a:avLst/>
          </a:prstGeom>
          <a:noFill/>
          <a:ln/>
        </p:spPr>
        <p:txBody>
          <a:bodyPr wrap="none" lIns="0" tIns="0" rIns="0" bIns="0" rtlCol="0" anchor="t"/>
          <a:lstStyle/>
          <a:p>
            <a:pPr indent="0" marL="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Lịch Sử Hoạt Động</a:t>
            </a:r>
            <a:endParaRPr lang="en-US" sz="4850" dirty="0"/>
          </a:p>
        </p:txBody>
      </p:sp>
      <p:pic>
        <p:nvPicPr>
          <p:cNvPr id="3" name="Image 0" descr="preencoded.png">    </p:cNvPr>
          <p:cNvPicPr>
            <a:picLocks noChangeAspect="1"/>
          </p:cNvPicPr>
          <p:nvPr/>
        </p:nvPicPr>
        <p:blipFill>
          <a:blip r:embed="rId1"/>
          <a:stretch>
            <a:fillRect/>
          </a:stretch>
        </p:blipFill>
        <p:spPr>
          <a:xfrm>
            <a:off x="864037" y="1994773"/>
            <a:ext cx="6266021" cy="3872627"/>
          </a:xfrm>
          <a:prstGeom prst="rect">
            <a:avLst/>
          </a:prstGeom>
        </p:spPr>
      </p:pic>
      <p:sp>
        <p:nvSpPr>
          <p:cNvPr id="4" name="Text 1"/>
          <p:cNvSpPr/>
          <p:nvPr/>
        </p:nvSpPr>
        <p:spPr>
          <a:xfrm>
            <a:off x="864037" y="6176010"/>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Theo Dõi Thay Đổi</a:t>
            </a:r>
            <a:endParaRPr lang="en-US" sz="2400" dirty="0"/>
          </a:p>
        </p:txBody>
      </p:sp>
      <p:sp>
        <p:nvSpPr>
          <p:cNvPr id="5" name="Text 2"/>
          <p:cNvSpPr/>
          <p:nvPr/>
        </p:nvSpPr>
        <p:spPr>
          <a:xfrm>
            <a:off x="864037" y="6709886"/>
            <a:ext cx="6266021" cy="790099"/>
          </a:xfrm>
          <a:prstGeom prst="rect">
            <a:avLst/>
          </a:prstGeom>
          <a:noFill/>
          <a:ln/>
        </p:spPr>
        <p:txBody>
          <a:bodyPr wrap="square" lIns="0" tIns="0" rIns="0" bIns="0" rtlCol="0" anchor="t"/>
          <a:lstStyle/>
          <a:p>
            <a:pPr algn="l" indent="0" marL="0">
              <a:lnSpc>
                <a:spcPts val="3100"/>
              </a:lnSpc>
              <a:buNone/>
            </a:pPr>
            <a:r>
              <a:rPr lang="en-US" sz="1900" dirty="0">
                <a:solidFill>
                  <a:srgbClr val="746558"/>
                </a:solidFill>
                <a:latin typeface="Gelasio" pitchFamily="34" charset="0"/>
                <a:ea typeface="Gelasio" pitchFamily="34" charset="-122"/>
                <a:cs typeface="Gelasio" pitchFamily="34" charset="-120"/>
              </a:rPr>
              <a:t>Ghi lại mọi thay đổi trên hệ thống như người thực hiện và thời gian.</a:t>
            </a:r>
            <a:endParaRPr lang="en-US" sz="1900" dirty="0"/>
          </a:p>
        </p:txBody>
      </p:sp>
      <p:pic>
        <p:nvPicPr>
          <p:cNvPr id="6" name="Image 1" descr="preencoded.png">    </p:cNvPr>
          <p:cNvPicPr>
            <a:picLocks noChangeAspect="1"/>
          </p:cNvPicPr>
          <p:nvPr/>
        </p:nvPicPr>
        <p:blipFill>
          <a:blip r:embed="rId2"/>
          <a:stretch>
            <a:fillRect/>
          </a:stretch>
        </p:blipFill>
        <p:spPr>
          <a:xfrm>
            <a:off x="7500342" y="1994773"/>
            <a:ext cx="6266021" cy="3872627"/>
          </a:xfrm>
          <a:prstGeom prst="rect">
            <a:avLst/>
          </a:prstGeom>
        </p:spPr>
      </p:pic>
      <p:sp>
        <p:nvSpPr>
          <p:cNvPr id="7" name="Text 3"/>
          <p:cNvSpPr/>
          <p:nvPr/>
        </p:nvSpPr>
        <p:spPr>
          <a:xfrm>
            <a:off x="7500342" y="6176010"/>
            <a:ext cx="3110270" cy="385763"/>
          </a:xfrm>
          <a:prstGeom prst="rect">
            <a:avLst/>
          </a:prstGeom>
          <a:noFill/>
          <a:ln/>
        </p:spPr>
        <p:txBody>
          <a:bodyPr wrap="none" lIns="0" tIns="0" rIns="0" bIns="0" rtlCol="0" anchor="t"/>
          <a:lstStyle/>
          <a:p>
            <a:pPr algn="l" indent="0" marL="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Phân Tích Đánh Giá </a:t>
            </a:r>
            <a:endParaRPr lang="en-US" sz="2400" dirty="0"/>
          </a:p>
        </p:txBody>
      </p:sp>
      <p:sp>
        <p:nvSpPr>
          <p:cNvPr id="8" name="Text 4"/>
          <p:cNvSpPr/>
          <p:nvPr/>
        </p:nvSpPr>
        <p:spPr>
          <a:xfrm>
            <a:off x="7500342" y="6709886"/>
            <a:ext cx="6266021" cy="790099"/>
          </a:xfrm>
          <a:prstGeom prst="rect">
            <a:avLst/>
          </a:prstGeom>
          <a:noFill/>
          <a:ln/>
        </p:spPr>
        <p:txBody>
          <a:bodyPr wrap="square" lIns="0" tIns="0" rIns="0" bIns="0" rtlCol="0" anchor="t"/>
          <a:lstStyle/>
          <a:p>
            <a:pPr algn="l" indent="0" marL="0">
              <a:lnSpc>
                <a:spcPts val="3100"/>
              </a:lnSpc>
              <a:buNone/>
            </a:pPr>
            <a:r>
              <a:rPr lang="en-US" sz="1900" dirty="0">
                <a:solidFill>
                  <a:srgbClr val="746558"/>
                </a:solidFill>
                <a:latin typeface="Gelasio" pitchFamily="34" charset="0"/>
                <a:ea typeface="Gelasio" pitchFamily="34" charset="-122"/>
                <a:cs typeface="Gelasio" pitchFamily="34" charset="-120"/>
              </a:rPr>
              <a:t>Quản trị viên có thể xem lại toàn bộ lịch đánh giá của khách hàng và tìm phương hướng giải quyết.</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25660"/>
          </a:xfrm>
          <a:prstGeom prst="rect">
            <a:avLst/>
          </a:prstGeom>
        </p:spPr>
      </p:pic>
      <p:sp>
        <p:nvSpPr>
          <p:cNvPr id="3" name="Text 0"/>
          <p:cNvSpPr/>
          <p:nvPr/>
        </p:nvSpPr>
        <p:spPr>
          <a:xfrm>
            <a:off x="679133" y="2961442"/>
            <a:ext cx="7139583" cy="606385"/>
          </a:xfrm>
          <a:prstGeom prst="rect">
            <a:avLst/>
          </a:prstGeom>
          <a:noFill/>
          <a:ln/>
        </p:spPr>
        <p:txBody>
          <a:bodyPr wrap="none" lIns="0" tIns="0" rIns="0" bIns="0" rtlCol="0" anchor="t"/>
          <a:lstStyle/>
          <a:p>
            <a:pPr indent="0" marL="0">
              <a:lnSpc>
                <a:spcPts val="4750"/>
              </a:lnSpc>
              <a:buNone/>
            </a:pPr>
            <a:r>
              <a:rPr lang="en-US" sz="3800" dirty="0">
                <a:solidFill>
                  <a:srgbClr val="484237"/>
                </a:solidFill>
                <a:latin typeface="Gelasio Semi Bold" pitchFamily="34" charset="0"/>
                <a:ea typeface="Gelasio Semi Bold" pitchFamily="34" charset="-122"/>
                <a:cs typeface="Gelasio Semi Bold" pitchFamily="34" charset="-120"/>
              </a:rPr>
              <a:t>Phân Tích Yêu Cầu Nhân Viên</a:t>
            </a:r>
            <a:endParaRPr lang="en-US" sz="3800" dirty="0"/>
          </a:p>
        </p:txBody>
      </p:sp>
      <p:sp>
        <p:nvSpPr>
          <p:cNvPr id="4" name="Shape 1"/>
          <p:cNvSpPr/>
          <p:nvPr/>
        </p:nvSpPr>
        <p:spPr>
          <a:xfrm>
            <a:off x="679133" y="5772507"/>
            <a:ext cx="13272135" cy="22860"/>
          </a:xfrm>
          <a:prstGeom prst="roundRect">
            <a:avLst>
              <a:gd name="adj" fmla="val 127336"/>
            </a:avLst>
          </a:prstGeom>
          <a:solidFill>
            <a:srgbClr val="D4CEC3"/>
          </a:solidFill>
          <a:ln/>
        </p:spPr>
      </p:sp>
      <p:sp>
        <p:nvSpPr>
          <p:cNvPr id="5" name="Shape 2"/>
          <p:cNvSpPr/>
          <p:nvPr/>
        </p:nvSpPr>
        <p:spPr>
          <a:xfrm>
            <a:off x="3263741" y="5093434"/>
            <a:ext cx="22860" cy="679133"/>
          </a:xfrm>
          <a:prstGeom prst="roundRect">
            <a:avLst>
              <a:gd name="adj" fmla="val 127336"/>
            </a:avLst>
          </a:prstGeom>
          <a:solidFill>
            <a:srgbClr val="D4CEC3"/>
          </a:solidFill>
          <a:ln/>
        </p:spPr>
      </p:sp>
      <p:sp>
        <p:nvSpPr>
          <p:cNvPr id="6" name="Shape 3"/>
          <p:cNvSpPr/>
          <p:nvPr/>
        </p:nvSpPr>
        <p:spPr>
          <a:xfrm>
            <a:off x="3056930" y="5554206"/>
            <a:ext cx="436602" cy="436602"/>
          </a:xfrm>
          <a:prstGeom prst="roundRect">
            <a:avLst>
              <a:gd name="adj" fmla="val 6667"/>
            </a:avLst>
          </a:prstGeom>
          <a:solidFill>
            <a:srgbClr val="EEE8DD"/>
          </a:solidFill>
          <a:ln/>
        </p:spPr>
      </p:sp>
      <p:sp>
        <p:nvSpPr>
          <p:cNvPr id="7" name="Text 4"/>
          <p:cNvSpPr/>
          <p:nvPr/>
        </p:nvSpPr>
        <p:spPr>
          <a:xfrm>
            <a:off x="3206591" y="5626953"/>
            <a:ext cx="137279" cy="291108"/>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1</a:t>
            </a:r>
            <a:endParaRPr lang="en-US" sz="2250" dirty="0"/>
          </a:p>
        </p:txBody>
      </p:sp>
      <p:sp>
        <p:nvSpPr>
          <p:cNvPr id="8" name="Text 5"/>
          <p:cNvSpPr/>
          <p:nvPr/>
        </p:nvSpPr>
        <p:spPr>
          <a:xfrm>
            <a:off x="2062520" y="3858816"/>
            <a:ext cx="2425660" cy="303133"/>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Quản lý menu</a:t>
            </a:r>
            <a:endParaRPr lang="en-US" sz="1900" dirty="0"/>
          </a:p>
        </p:txBody>
      </p:sp>
      <p:sp>
        <p:nvSpPr>
          <p:cNvPr id="9" name="Text 6"/>
          <p:cNvSpPr/>
          <p:nvPr/>
        </p:nvSpPr>
        <p:spPr>
          <a:xfrm>
            <a:off x="873085" y="4278273"/>
            <a:ext cx="4804529" cy="621030"/>
          </a:xfrm>
          <a:prstGeom prst="rect">
            <a:avLst/>
          </a:prstGeom>
          <a:noFill/>
          <a:ln/>
        </p:spPr>
        <p:txBody>
          <a:bodyPr wrap="squar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Nhân viên có thể xem menu món, giá tiền, mô tả, thêm/xóa món</a:t>
            </a:r>
            <a:endParaRPr lang="en-US" sz="1500" dirty="0"/>
          </a:p>
        </p:txBody>
      </p:sp>
      <p:sp>
        <p:nvSpPr>
          <p:cNvPr id="10" name="Shape 7"/>
          <p:cNvSpPr/>
          <p:nvPr/>
        </p:nvSpPr>
        <p:spPr>
          <a:xfrm>
            <a:off x="5956935" y="5772448"/>
            <a:ext cx="22860" cy="679133"/>
          </a:xfrm>
          <a:prstGeom prst="roundRect">
            <a:avLst>
              <a:gd name="adj" fmla="val 127336"/>
            </a:avLst>
          </a:prstGeom>
          <a:solidFill>
            <a:srgbClr val="D4CEC3"/>
          </a:solidFill>
          <a:ln/>
        </p:spPr>
      </p:sp>
      <p:sp>
        <p:nvSpPr>
          <p:cNvPr id="11" name="Shape 8"/>
          <p:cNvSpPr/>
          <p:nvPr/>
        </p:nvSpPr>
        <p:spPr>
          <a:xfrm>
            <a:off x="5750123" y="5554206"/>
            <a:ext cx="436602" cy="436602"/>
          </a:xfrm>
          <a:prstGeom prst="roundRect">
            <a:avLst>
              <a:gd name="adj" fmla="val 6667"/>
            </a:avLst>
          </a:prstGeom>
          <a:solidFill>
            <a:srgbClr val="EEE8DD"/>
          </a:solidFill>
          <a:ln/>
        </p:spPr>
      </p:sp>
      <p:sp>
        <p:nvSpPr>
          <p:cNvPr id="12" name="Text 9"/>
          <p:cNvSpPr/>
          <p:nvPr/>
        </p:nvSpPr>
        <p:spPr>
          <a:xfrm>
            <a:off x="5880259" y="5626953"/>
            <a:ext cx="176332" cy="291108"/>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2</a:t>
            </a:r>
            <a:endParaRPr lang="en-US" sz="2250" dirty="0"/>
          </a:p>
        </p:txBody>
      </p:sp>
      <p:sp>
        <p:nvSpPr>
          <p:cNvPr id="13" name="Text 10"/>
          <p:cNvSpPr/>
          <p:nvPr/>
        </p:nvSpPr>
        <p:spPr>
          <a:xfrm>
            <a:off x="4755713" y="6645712"/>
            <a:ext cx="2425660" cy="303133"/>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Quản lý bàn</a:t>
            </a:r>
            <a:endParaRPr lang="en-US" sz="1900" dirty="0"/>
          </a:p>
        </p:txBody>
      </p:sp>
      <p:sp>
        <p:nvSpPr>
          <p:cNvPr id="14" name="Text 11"/>
          <p:cNvSpPr/>
          <p:nvPr/>
        </p:nvSpPr>
        <p:spPr>
          <a:xfrm>
            <a:off x="3566279" y="7065169"/>
            <a:ext cx="4804529" cy="621030"/>
          </a:xfrm>
          <a:prstGeom prst="rect">
            <a:avLst/>
          </a:prstGeom>
          <a:noFill/>
          <a:ln/>
        </p:spPr>
        <p:txBody>
          <a:bodyPr wrap="squar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Nhân viên có thể xem và sửa lại chỗ ngồi cho bàn nếu như có thay đổi</a:t>
            </a:r>
            <a:endParaRPr lang="en-US" sz="1500" dirty="0"/>
          </a:p>
        </p:txBody>
      </p:sp>
      <p:sp>
        <p:nvSpPr>
          <p:cNvPr id="15" name="Shape 12"/>
          <p:cNvSpPr/>
          <p:nvPr/>
        </p:nvSpPr>
        <p:spPr>
          <a:xfrm>
            <a:off x="8650129" y="5093434"/>
            <a:ext cx="22860" cy="679133"/>
          </a:xfrm>
          <a:prstGeom prst="roundRect">
            <a:avLst>
              <a:gd name="adj" fmla="val 127336"/>
            </a:avLst>
          </a:prstGeom>
          <a:solidFill>
            <a:srgbClr val="D4CEC3"/>
          </a:solidFill>
          <a:ln/>
        </p:spPr>
      </p:sp>
      <p:sp>
        <p:nvSpPr>
          <p:cNvPr id="16" name="Shape 13"/>
          <p:cNvSpPr/>
          <p:nvPr/>
        </p:nvSpPr>
        <p:spPr>
          <a:xfrm>
            <a:off x="8443317" y="5554206"/>
            <a:ext cx="436602" cy="436602"/>
          </a:xfrm>
          <a:prstGeom prst="roundRect">
            <a:avLst>
              <a:gd name="adj" fmla="val 6667"/>
            </a:avLst>
          </a:prstGeom>
          <a:solidFill>
            <a:srgbClr val="EEE8DD"/>
          </a:solidFill>
          <a:ln/>
        </p:spPr>
      </p:sp>
      <p:sp>
        <p:nvSpPr>
          <p:cNvPr id="17" name="Text 14"/>
          <p:cNvSpPr/>
          <p:nvPr/>
        </p:nvSpPr>
        <p:spPr>
          <a:xfrm>
            <a:off x="8573929" y="5626953"/>
            <a:ext cx="175379" cy="291108"/>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3</a:t>
            </a:r>
            <a:endParaRPr lang="en-US" sz="2250" dirty="0"/>
          </a:p>
        </p:txBody>
      </p:sp>
      <p:sp>
        <p:nvSpPr>
          <p:cNvPr id="18" name="Text 15"/>
          <p:cNvSpPr/>
          <p:nvPr/>
        </p:nvSpPr>
        <p:spPr>
          <a:xfrm>
            <a:off x="7448907" y="3858816"/>
            <a:ext cx="2425660" cy="303133"/>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Nhận/Tạo order</a:t>
            </a:r>
            <a:endParaRPr lang="en-US" sz="1900" dirty="0"/>
          </a:p>
        </p:txBody>
      </p:sp>
      <p:sp>
        <p:nvSpPr>
          <p:cNvPr id="19" name="Text 16"/>
          <p:cNvSpPr/>
          <p:nvPr/>
        </p:nvSpPr>
        <p:spPr>
          <a:xfrm>
            <a:off x="6259473" y="4278273"/>
            <a:ext cx="4804529" cy="621030"/>
          </a:xfrm>
          <a:prstGeom prst="rect">
            <a:avLst/>
          </a:prstGeom>
          <a:noFill/>
          <a:ln/>
        </p:spPr>
        <p:txBody>
          <a:bodyPr wrap="squar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Nhân viên có khả năng tạo order cho khách hàng chưa biết sử dụng app</a:t>
            </a:r>
            <a:endParaRPr lang="en-US" sz="1500" dirty="0"/>
          </a:p>
        </p:txBody>
      </p:sp>
      <p:sp>
        <p:nvSpPr>
          <p:cNvPr id="20" name="Shape 17"/>
          <p:cNvSpPr/>
          <p:nvPr/>
        </p:nvSpPr>
        <p:spPr>
          <a:xfrm>
            <a:off x="11343323" y="5772448"/>
            <a:ext cx="22860" cy="679133"/>
          </a:xfrm>
          <a:prstGeom prst="roundRect">
            <a:avLst>
              <a:gd name="adj" fmla="val 127336"/>
            </a:avLst>
          </a:prstGeom>
          <a:solidFill>
            <a:srgbClr val="D4CEC3"/>
          </a:solidFill>
          <a:ln/>
        </p:spPr>
      </p:sp>
      <p:sp>
        <p:nvSpPr>
          <p:cNvPr id="21" name="Shape 18"/>
          <p:cNvSpPr/>
          <p:nvPr/>
        </p:nvSpPr>
        <p:spPr>
          <a:xfrm>
            <a:off x="11136511" y="5554206"/>
            <a:ext cx="436602" cy="436602"/>
          </a:xfrm>
          <a:prstGeom prst="roundRect">
            <a:avLst>
              <a:gd name="adj" fmla="val 6667"/>
            </a:avLst>
          </a:prstGeom>
          <a:solidFill>
            <a:srgbClr val="EEE8DD"/>
          </a:solidFill>
          <a:ln/>
        </p:spPr>
      </p:sp>
      <p:sp>
        <p:nvSpPr>
          <p:cNvPr id="22" name="Text 19"/>
          <p:cNvSpPr/>
          <p:nvPr/>
        </p:nvSpPr>
        <p:spPr>
          <a:xfrm>
            <a:off x="11264027" y="5626953"/>
            <a:ext cx="181451" cy="291108"/>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4</a:t>
            </a:r>
            <a:endParaRPr lang="en-US" sz="2250" dirty="0"/>
          </a:p>
        </p:txBody>
      </p:sp>
      <p:sp>
        <p:nvSpPr>
          <p:cNvPr id="23" name="Text 20"/>
          <p:cNvSpPr/>
          <p:nvPr/>
        </p:nvSpPr>
        <p:spPr>
          <a:xfrm>
            <a:off x="10142101" y="6645712"/>
            <a:ext cx="2425660" cy="310753"/>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Nhận lương </a:t>
            </a:r>
            <a:pPr algn="ctr" indent="0" marL="0">
              <a:lnSpc>
                <a:spcPts val="2350"/>
              </a:lnSpc>
              <a:buNone/>
            </a:pPr>
            <a:r>
              <a:rPr lang="en-US" sz="1900" dirty="0">
                <a:solidFill>
                  <a:srgbClr val="000000"/>
                </a:solidFill>
                <a:latin typeface="Gelasio Semi Bold" pitchFamily="34" charset="0"/>
                <a:ea typeface="Gelasio Semi Bold" pitchFamily="34" charset="-122"/>
                <a:cs typeface="Gelasio Semi Bold" pitchFamily="34" charset="-120"/>
              </a:rPr>
              <a:t>🤑</a:t>
            </a:r>
            <a:endParaRPr lang="en-US" sz="1900" dirty="0"/>
          </a:p>
        </p:txBody>
      </p:sp>
      <p:sp>
        <p:nvSpPr>
          <p:cNvPr id="24" name="Text 21"/>
          <p:cNvSpPr/>
          <p:nvPr/>
        </p:nvSpPr>
        <p:spPr>
          <a:xfrm>
            <a:off x="8952667" y="7072789"/>
            <a:ext cx="4804529" cy="621030"/>
          </a:xfrm>
          <a:prstGeom prst="rect">
            <a:avLst/>
          </a:prstGeom>
          <a:noFill/>
          <a:ln/>
        </p:spPr>
        <p:txBody>
          <a:bodyPr wrap="squar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Đương nhiên nhân viên nào đi làm cũng để lĩnh lương rồi</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85850" y="830580"/>
            <a:ext cx="3314700" cy="6568440"/>
          </a:xfrm>
          <a:prstGeom prst="rect">
            <a:avLst/>
          </a:prstGeom>
        </p:spPr>
      </p:pic>
      <p:sp>
        <p:nvSpPr>
          <p:cNvPr id="4" name="Text 0"/>
          <p:cNvSpPr/>
          <p:nvPr/>
        </p:nvSpPr>
        <p:spPr>
          <a:xfrm>
            <a:off x="6186964" y="551140"/>
            <a:ext cx="5004197" cy="625435"/>
          </a:xfrm>
          <a:prstGeom prst="rect">
            <a:avLst/>
          </a:prstGeom>
          <a:noFill/>
          <a:ln/>
        </p:spPr>
        <p:txBody>
          <a:bodyPr wrap="none" lIns="0" tIns="0" rIns="0" bIns="0" rtlCol="0" anchor="t"/>
          <a:lstStyle/>
          <a:p>
            <a:pPr indent="0" marL="0">
              <a:lnSpc>
                <a:spcPts val="4900"/>
              </a:lnSpc>
              <a:buNone/>
            </a:pPr>
            <a:r>
              <a:rPr lang="en-US" sz="3900" dirty="0">
                <a:solidFill>
                  <a:srgbClr val="484237"/>
                </a:solidFill>
                <a:latin typeface="Gelasio Semi Bold" pitchFamily="34" charset="0"/>
                <a:ea typeface="Gelasio Semi Bold" pitchFamily="34" charset="-122"/>
                <a:cs typeface="Gelasio Semi Bold" pitchFamily="34" charset="-120"/>
              </a:rPr>
              <a:t>Nhân viên</a:t>
            </a:r>
            <a:endParaRPr lang="en-US" sz="3900" dirty="0"/>
          </a:p>
        </p:txBody>
      </p:sp>
      <p:pic>
        <p:nvPicPr>
          <p:cNvPr id="5" name="Image 2" descr="preencoded.png">    </p:cNvPr>
          <p:cNvPicPr>
            <a:picLocks noChangeAspect="1"/>
          </p:cNvPicPr>
          <p:nvPr/>
        </p:nvPicPr>
        <p:blipFill>
          <a:blip r:embed="rId3"/>
          <a:stretch>
            <a:fillRect/>
          </a:stretch>
        </p:blipFill>
        <p:spPr>
          <a:xfrm>
            <a:off x="6186964" y="1476732"/>
            <a:ext cx="500420" cy="500420"/>
          </a:xfrm>
          <a:prstGeom prst="rect">
            <a:avLst/>
          </a:prstGeom>
        </p:spPr>
      </p:pic>
      <p:sp>
        <p:nvSpPr>
          <p:cNvPr id="6" name="Text 1"/>
          <p:cNvSpPr/>
          <p:nvPr/>
        </p:nvSpPr>
        <p:spPr>
          <a:xfrm>
            <a:off x="6186964" y="2177296"/>
            <a:ext cx="2502098" cy="312777"/>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Thêm sửa xóa.</a:t>
            </a:r>
            <a:endParaRPr lang="en-US" sz="1950" dirty="0"/>
          </a:p>
        </p:txBody>
      </p:sp>
      <p:sp>
        <p:nvSpPr>
          <p:cNvPr id="7" name="Text 2"/>
          <p:cNvSpPr/>
          <p:nvPr/>
        </p:nvSpPr>
        <p:spPr>
          <a:xfrm>
            <a:off x="6186964" y="2610088"/>
            <a:ext cx="7742873" cy="64031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Nhân viên có thể thêm, sửa, xóa các loại đồ uống, đồ ăn vặt, chỉnh sửa cập nhập thông tin của bàn trong quán.</a:t>
            </a:r>
            <a:endParaRPr lang="en-US" sz="1550" dirty="0"/>
          </a:p>
        </p:txBody>
      </p:sp>
      <p:pic>
        <p:nvPicPr>
          <p:cNvPr id="8" name="Image 3" descr="preencoded.png">    </p:cNvPr>
          <p:cNvPicPr>
            <a:picLocks noChangeAspect="1"/>
          </p:cNvPicPr>
          <p:nvPr/>
        </p:nvPicPr>
        <p:blipFill>
          <a:blip r:embed="rId4"/>
          <a:stretch>
            <a:fillRect/>
          </a:stretch>
        </p:blipFill>
        <p:spPr>
          <a:xfrm>
            <a:off x="6186964" y="3850838"/>
            <a:ext cx="500420" cy="500420"/>
          </a:xfrm>
          <a:prstGeom prst="rect">
            <a:avLst/>
          </a:prstGeom>
        </p:spPr>
      </p:pic>
      <p:sp>
        <p:nvSpPr>
          <p:cNvPr id="9" name="Text 3"/>
          <p:cNvSpPr/>
          <p:nvPr/>
        </p:nvSpPr>
        <p:spPr>
          <a:xfrm>
            <a:off x="6186964" y="4551402"/>
            <a:ext cx="2502098" cy="312777"/>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Tạo Order</a:t>
            </a:r>
            <a:endParaRPr lang="en-US" sz="1950" dirty="0"/>
          </a:p>
        </p:txBody>
      </p:sp>
      <p:sp>
        <p:nvSpPr>
          <p:cNvPr id="10" name="Text 4"/>
          <p:cNvSpPr/>
          <p:nvPr/>
        </p:nvSpPr>
        <p:spPr>
          <a:xfrm>
            <a:off x="6186964" y="4984194"/>
            <a:ext cx="7742873" cy="64031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Nhân viên có thể thông qua theo dõi giỏ hàng của khách để tạo order cho nhân viên pha chế, thông báo cho khách hàng khi hết món hoặc</a:t>
            </a:r>
            <a:endParaRPr lang="en-US" sz="1550" dirty="0"/>
          </a:p>
        </p:txBody>
      </p:sp>
      <p:pic>
        <p:nvPicPr>
          <p:cNvPr id="11" name="Image 4" descr="preencoded.png">    </p:cNvPr>
          <p:cNvPicPr>
            <a:picLocks noChangeAspect="1"/>
          </p:cNvPicPr>
          <p:nvPr/>
        </p:nvPicPr>
        <p:blipFill>
          <a:blip r:embed="rId5"/>
          <a:stretch>
            <a:fillRect/>
          </a:stretch>
        </p:blipFill>
        <p:spPr>
          <a:xfrm>
            <a:off x="6186964" y="6224945"/>
            <a:ext cx="500420" cy="500420"/>
          </a:xfrm>
          <a:prstGeom prst="rect">
            <a:avLst/>
          </a:prstGeom>
        </p:spPr>
      </p:pic>
      <p:sp>
        <p:nvSpPr>
          <p:cNvPr id="12" name="Text 5"/>
          <p:cNvSpPr/>
          <p:nvPr/>
        </p:nvSpPr>
        <p:spPr>
          <a:xfrm>
            <a:off x="6186964" y="6925508"/>
            <a:ext cx="2502098" cy="312777"/>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Lĩnh Lương</a:t>
            </a:r>
            <a:endParaRPr lang="en-US" sz="1950" dirty="0"/>
          </a:p>
        </p:txBody>
      </p:sp>
      <p:sp>
        <p:nvSpPr>
          <p:cNvPr id="13" name="Text 6"/>
          <p:cNvSpPr/>
          <p:nvPr/>
        </p:nvSpPr>
        <p:spPr>
          <a:xfrm>
            <a:off x="6186964" y="7358301"/>
            <a:ext cx="7742873" cy="320159"/>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Nhân viên có thể theo dõi và nhận lương của mình bất cứ khi nào.</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505"/>
          </a:xfrm>
          <a:prstGeom prst="rect">
            <a:avLst/>
          </a:prstGeom>
        </p:spPr>
      </p:pic>
      <p:pic>
        <p:nvPicPr>
          <p:cNvPr id="3" name="Image 1" descr="preencoded.png">    </p:cNvPr>
          <p:cNvPicPr>
            <a:picLocks noChangeAspect="1"/>
          </p:cNvPicPr>
          <p:nvPr/>
        </p:nvPicPr>
        <p:blipFill>
          <a:blip r:embed="rId2"/>
          <a:stretch>
            <a:fillRect/>
          </a:stretch>
        </p:blipFill>
        <p:spPr>
          <a:xfrm>
            <a:off x="1097280" y="835343"/>
            <a:ext cx="3291840" cy="6560820"/>
          </a:xfrm>
          <a:prstGeom prst="rect">
            <a:avLst/>
          </a:prstGeom>
        </p:spPr>
      </p:pic>
      <p:sp>
        <p:nvSpPr>
          <p:cNvPr id="4" name="Text 0"/>
          <p:cNvSpPr/>
          <p:nvPr/>
        </p:nvSpPr>
        <p:spPr>
          <a:xfrm>
            <a:off x="6328648" y="661749"/>
            <a:ext cx="6016109" cy="751999"/>
          </a:xfrm>
          <a:prstGeom prst="rect">
            <a:avLst/>
          </a:prstGeom>
          <a:noFill/>
          <a:ln/>
        </p:spPr>
        <p:txBody>
          <a:bodyPr wrap="none" lIns="0" tIns="0" rIns="0" bIns="0" rtlCol="0" anchor="t"/>
          <a:lstStyle/>
          <a:p>
            <a:pPr indent="0" marL="0">
              <a:lnSpc>
                <a:spcPts val="5900"/>
              </a:lnSpc>
              <a:buNone/>
            </a:pPr>
            <a:r>
              <a:rPr lang="en-US" sz="4700" dirty="0">
                <a:solidFill>
                  <a:srgbClr val="484237"/>
                </a:solidFill>
                <a:latin typeface="Gelasio Semi Bold" pitchFamily="34" charset="0"/>
                <a:ea typeface="Gelasio Semi Bold" pitchFamily="34" charset="-122"/>
                <a:cs typeface="Gelasio Semi Bold" pitchFamily="34" charset="-120"/>
              </a:rPr>
              <a:t>Quản Lý Sản Phẩm</a:t>
            </a:r>
            <a:endParaRPr lang="en-US" sz="4700" dirty="0"/>
          </a:p>
        </p:txBody>
      </p:sp>
      <p:sp>
        <p:nvSpPr>
          <p:cNvPr id="5" name="Shape 1"/>
          <p:cNvSpPr/>
          <p:nvPr/>
        </p:nvSpPr>
        <p:spPr>
          <a:xfrm>
            <a:off x="6328648" y="1774627"/>
            <a:ext cx="7459504" cy="1771293"/>
          </a:xfrm>
          <a:prstGeom prst="roundRect">
            <a:avLst>
              <a:gd name="adj" fmla="val 2038"/>
            </a:avLst>
          </a:prstGeom>
          <a:solidFill>
            <a:srgbClr val="EEE8DD"/>
          </a:solidFill>
          <a:ln/>
        </p:spPr>
      </p:sp>
      <p:sp>
        <p:nvSpPr>
          <p:cNvPr id="6" name="Text 2"/>
          <p:cNvSpPr/>
          <p:nvPr/>
        </p:nvSpPr>
        <p:spPr>
          <a:xfrm>
            <a:off x="6569273" y="2015252"/>
            <a:ext cx="3007995" cy="375880"/>
          </a:xfrm>
          <a:prstGeom prst="rect">
            <a:avLst/>
          </a:prstGeom>
          <a:noFill/>
          <a:ln/>
        </p:spPr>
        <p:txBody>
          <a:bodyPr wrap="none" lIns="0" tIns="0" rIns="0" bIns="0" rtlCol="0" anchor="t"/>
          <a:lstStyle/>
          <a:p>
            <a:pPr indent="0" marL="0">
              <a:lnSpc>
                <a:spcPts val="2950"/>
              </a:lnSpc>
              <a:buNone/>
            </a:pPr>
            <a:r>
              <a:rPr lang="en-US" sz="2350" dirty="0">
                <a:solidFill>
                  <a:srgbClr val="746558"/>
                </a:solidFill>
                <a:latin typeface="Gelasio Semi Bold" pitchFamily="34" charset="0"/>
                <a:ea typeface="Gelasio Semi Bold" pitchFamily="34" charset="-122"/>
                <a:cs typeface="Gelasio Semi Bold" pitchFamily="34" charset="-120"/>
              </a:rPr>
              <a:t>Thêm/Sửa/Xóa</a:t>
            </a:r>
            <a:endParaRPr lang="en-US" sz="2350" dirty="0"/>
          </a:p>
        </p:txBody>
      </p:sp>
      <p:sp>
        <p:nvSpPr>
          <p:cNvPr id="7" name="Text 3"/>
          <p:cNvSpPr/>
          <p:nvPr/>
        </p:nvSpPr>
        <p:spPr>
          <a:xfrm>
            <a:off x="6569273" y="2535436"/>
            <a:ext cx="6978253" cy="769858"/>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Quản trị viên và nhân viên có thể thực hiện các thao tác quản lý sản phẩm.</a:t>
            </a:r>
            <a:endParaRPr lang="en-US" sz="1850" dirty="0"/>
          </a:p>
        </p:txBody>
      </p:sp>
      <p:sp>
        <p:nvSpPr>
          <p:cNvPr id="8" name="Shape 4"/>
          <p:cNvSpPr/>
          <p:nvPr/>
        </p:nvSpPr>
        <p:spPr>
          <a:xfrm>
            <a:off x="6328648" y="3786545"/>
            <a:ext cx="7459504" cy="1771293"/>
          </a:xfrm>
          <a:prstGeom prst="roundRect">
            <a:avLst>
              <a:gd name="adj" fmla="val 2038"/>
            </a:avLst>
          </a:prstGeom>
          <a:solidFill>
            <a:srgbClr val="EEE8DD"/>
          </a:solidFill>
          <a:ln/>
        </p:spPr>
      </p:sp>
      <p:sp>
        <p:nvSpPr>
          <p:cNvPr id="9" name="Text 5"/>
          <p:cNvSpPr/>
          <p:nvPr/>
        </p:nvSpPr>
        <p:spPr>
          <a:xfrm>
            <a:off x="6569273" y="4027170"/>
            <a:ext cx="3007995" cy="375880"/>
          </a:xfrm>
          <a:prstGeom prst="rect">
            <a:avLst/>
          </a:prstGeom>
          <a:noFill/>
          <a:ln/>
        </p:spPr>
        <p:txBody>
          <a:bodyPr wrap="none" lIns="0" tIns="0" rIns="0" bIns="0" rtlCol="0" anchor="t"/>
          <a:lstStyle/>
          <a:p>
            <a:pPr indent="0" marL="0">
              <a:lnSpc>
                <a:spcPts val="2950"/>
              </a:lnSpc>
              <a:buNone/>
            </a:pPr>
            <a:r>
              <a:rPr lang="en-US" sz="2350" dirty="0">
                <a:solidFill>
                  <a:srgbClr val="746558"/>
                </a:solidFill>
                <a:latin typeface="Gelasio Semi Bold" pitchFamily="34" charset="0"/>
                <a:ea typeface="Gelasio Semi Bold" pitchFamily="34" charset="-122"/>
                <a:cs typeface="Gelasio Semi Bold" pitchFamily="34" charset="-120"/>
              </a:rPr>
              <a:t>Kiểm tra order</a:t>
            </a:r>
            <a:endParaRPr lang="en-US" sz="2350" dirty="0"/>
          </a:p>
        </p:txBody>
      </p:sp>
      <p:sp>
        <p:nvSpPr>
          <p:cNvPr id="10" name="Text 6"/>
          <p:cNvSpPr/>
          <p:nvPr/>
        </p:nvSpPr>
        <p:spPr>
          <a:xfrm>
            <a:off x="6569273" y="4547354"/>
            <a:ext cx="6978253" cy="769858"/>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Kiểm tra thông tin đơn hàng của khách, phản hồi kịp thời nếu có vấn đề phát sinh, xác nhận.</a:t>
            </a:r>
            <a:endParaRPr lang="en-US" sz="1850" dirty="0"/>
          </a:p>
        </p:txBody>
      </p:sp>
      <p:sp>
        <p:nvSpPr>
          <p:cNvPr id="11" name="Shape 7"/>
          <p:cNvSpPr/>
          <p:nvPr/>
        </p:nvSpPr>
        <p:spPr>
          <a:xfrm>
            <a:off x="6328648" y="5798463"/>
            <a:ext cx="7459504" cy="1771293"/>
          </a:xfrm>
          <a:prstGeom prst="roundRect">
            <a:avLst>
              <a:gd name="adj" fmla="val 2038"/>
            </a:avLst>
          </a:prstGeom>
          <a:solidFill>
            <a:srgbClr val="EEE8DD"/>
          </a:solidFill>
          <a:ln/>
        </p:spPr>
      </p:sp>
      <p:sp>
        <p:nvSpPr>
          <p:cNvPr id="12" name="Text 8"/>
          <p:cNvSpPr/>
          <p:nvPr/>
        </p:nvSpPr>
        <p:spPr>
          <a:xfrm>
            <a:off x="6569273" y="6039088"/>
            <a:ext cx="3016568" cy="375880"/>
          </a:xfrm>
          <a:prstGeom prst="rect">
            <a:avLst/>
          </a:prstGeom>
          <a:noFill/>
          <a:ln/>
        </p:spPr>
        <p:txBody>
          <a:bodyPr wrap="none" lIns="0" tIns="0" rIns="0" bIns="0" rtlCol="0" anchor="t"/>
          <a:lstStyle/>
          <a:p>
            <a:pPr indent="0" marL="0">
              <a:lnSpc>
                <a:spcPts val="2950"/>
              </a:lnSpc>
              <a:buNone/>
            </a:pPr>
            <a:r>
              <a:rPr lang="en-US" sz="2350" dirty="0">
                <a:solidFill>
                  <a:srgbClr val="746558"/>
                </a:solidFill>
                <a:latin typeface="Gelasio Semi Bold" pitchFamily="34" charset="0"/>
                <a:ea typeface="Gelasio Semi Bold" pitchFamily="34" charset="-122"/>
                <a:cs typeface="Gelasio Semi Bold" pitchFamily="34" charset="-120"/>
              </a:rPr>
              <a:t>Phản Hồi Bình Luận</a:t>
            </a:r>
            <a:endParaRPr lang="en-US" sz="2350" dirty="0"/>
          </a:p>
        </p:txBody>
      </p:sp>
      <p:sp>
        <p:nvSpPr>
          <p:cNvPr id="13" name="Text 9"/>
          <p:cNvSpPr/>
          <p:nvPr/>
        </p:nvSpPr>
        <p:spPr>
          <a:xfrm>
            <a:off x="6569273" y="6559272"/>
            <a:ext cx="6978253" cy="769858"/>
          </a:xfrm>
          <a:prstGeom prst="rect">
            <a:avLst/>
          </a:prstGeom>
          <a:noFill/>
          <a:ln/>
        </p:spPr>
        <p:txBody>
          <a:bodyPr wrap="square" lIns="0" tIns="0" rIns="0" bIns="0" rtlCol="0" anchor="t"/>
          <a:lstStyle/>
          <a:p>
            <a:pPr indent="0" marL="0">
              <a:lnSpc>
                <a:spcPts val="3000"/>
              </a:lnSpc>
              <a:buNone/>
            </a:pPr>
            <a:r>
              <a:rPr lang="en-US" sz="1850" dirty="0">
                <a:solidFill>
                  <a:srgbClr val="746558"/>
                </a:solidFill>
                <a:latin typeface="Gelasio" pitchFamily="34" charset="0"/>
                <a:ea typeface="Gelasio" pitchFamily="34" charset="-122"/>
                <a:cs typeface="Gelasio" pitchFamily="34" charset="-120"/>
              </a:rPr>
              <a:t>Nhân viên có thể phản hồi các bình luận của khách hàng về sản phẩm.</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602218" y="308610"/>
            <a:ext cx="4281964" cy="7612380"/>
          </a:xfrm>
          <a:prstGeom prst="rect">
            <a:avLst/>
          </a:prstGeom>
        </p:spPr>
      </p:pic>
      <p:sp>
        <p:nvSpPr>
          <p:cNvPr id="4" name="Text 0"/>
          <p:cNvSpPr/>
          <p:nvPr/>
        </p:nvSpPr>
        <p:spPr>
          <a:xfrm>
            <a:off x="6350437" y="894636"/>
            <a:ext cx="6172200" cy="771525"/>
          </a:xfrm>
          <a:prstGeom prst="rect">
            <a:avLst/>
          </a:prstGeom>
          <a:noFill/>
          <a:ln/>
        </p:spPr>
        <p:txBody>
          <a:bodyPr wrap="none" lIns="0" tIns="0" rIns="0" bIns="0" rtlCol="0" anchor="t"/>
          <a:lstStyle/>
          <a:p>
            <a:pPr indent="0" marL="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Kết Quả Đạt Được</a:t>
            </a:r>
            <a:endParaRPr lang="en-US" sz="4850" dirty="0"/>
          </a:p>
        </p:txBody>
      </p:sp>
      <p:sp>
        <p:nvSpPr>
          <p:cNvPr id="5" name="Shape 1"/>
          <p:cNvSpPr/>
          <p:nvPr/>
        </p:nvSpPr>
        <p:spPr>
          <a:xfrm>
            <a:off x="6350437" y="2314099"/>
            <a:ext cx="555427" cy="555427"/>
          </a:xfrm>
          <a:prstGeom prst="roundRect">
            <a:avLst>
              <a:gd name="adj" fmla="val 6668"/>
            </a:avLst>
          </a:prstGeom>
          <a:solidFill>
            <a:srgbClr val="EEE8DD"/>
          </a:solidFill>
          <a:ln/>
        </p:spPr>
      </p:sp>
      <p:sp>
        <p:nvSpPr>
          <p:cNvPr id="6" name="Text 2"/>
          <p:cNvSpPr/>
          <p:nvPr/>
        </p:nvSpPr>
        <p:spPr>
          <a:xfrm>
            <a:off x="6540818" y="2406610"/>
            <a:ext cx="174665" cy="370284"/>
          </a:xfrm>
          <a:prstGeom prst="rect">
            <a:avLst/>
          </a:prstGeom>
          <a:noFill/>
          <a:ln/>
        </p:spPr>
        <p:txBody>
          <a:bodyPr wrap="none" lIns="0" tIns="0" rIns="0" bIns="0" rtlCol="0" anchor="t"/>
          <a:lstStyle/>
          <a:p>
            <a:pPr algn="ctr" indent="0" marL="0">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7" name="Text 3"/>
          <p:cNvSpPr/>
          <p:nvPr/>
        </p:nvSpPr>
        <p:spPr>
          <a:xfrm>
            <a:off x="7152680" y="2314099"/>
            <a:ext cx="3086100" cy="385763"/>
          </a:xfrm>
          <a:prstGeom prst="rect">
            <a:avLst/>
          </a:prstGeom>
          <a:noFill/>
          <a:ln/>
        </p:spPr>
        <p:txBody>
          <a:bodyPr wrap="none" lIns="0" tIns="0" rIns="0" bIns="0" rtlCol="0" anchor="t"/>
          <a:lstStyle/>
          <a:p>
            <a:pPr indent="0" marL="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Quản Lý Hiệu Quả</a:t>
            </a:r>
            <a:endParaRPr lang="en-US" sz="2400" dirty="0"/>
          </a:p>
        </p:txBody>
      </p:sp>
      <p:sp>
        <p:nvSpPr>
          <p:cNvPr id="8" name="Text 4"/>
          <p:cNvSpPr/>
          <p:nvPr/>
        </p:nvSpPr>
        <p:spPr>
          <a:xfrm>
            <a:off x="7152680" y="2847975"/>
            <a:ext cx="6613684" cy="790099"/>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Hệ thống giúp quản lý sản phẩm, đơn hàng và khách hàng một cách toàn diện.</a:t>
            </a:r>
            <a:endParaRPr lang="en-US" sz="1900" dirty="0"/>
          </a:p>
        </p:txBody>
      </p:sp>
      <p:sp>
        <p:nvSpPr>
          <p:cNvPr id="9" name="Shape 5"/>
          <p:cNvSpPr/>
          <p:nvPr/>
        </p:nvSpPr>
        <p:spPr>
          <a:xfrm>
            <a:off x="6350437" y="4162544"/>
            <a:ext cx="555427" cy="555427"/>
          </a:xfrm>
          <a:prstGeom prst="roundRect">
            <a:avLst>
              <a:gd name="adj" fmla="val 6668"/>
            </a:avLst>
          </a:prstGeom>
          <a:solidFill>
            <a:srgbClr val="EEE8DD"/>
          </a:solidFill>
          <a:ln/>
        </p:spPr>
      </p:sp>
      <p:sp>
        <p:nvSpPr>
          <p:cNvPr id="10" name="Text 6"/>
          <p:cNvSpPr/>
          <p:nvPr/>
        </p:nvSpPr>
        <p:spPr>
          <a:xfrm>
            <a:off x="6515933" y="4255056"/>
            <a:ext cx="224433" cy="370284"/>
          </a:xfrm>
          <a:prstGeom prst="rect">
            <a:avLst/>
          </a:prstGeom>
          <a:noFill/>
          <a:ln/>
        </p:spPr>
        <p:txBody>
          <a:bodyPr wrap="none" lIns="0" tIns="0" rIns="0" bIns="0" rtlCol="0" anchor="t"/>
          <a:lstStyle/>
          <a:p>
            <a:pPr algn="ctr" indent="0" marL="0">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1" name="Text 7"/>
          <p:cNvSpPr/>
          <p:nvPr/>
        </p:nvSpPr>
        <p:spPr>
          <a:xfrm>
            <a:off x="7152680" y="4162544"/>
            <a:ext cx="3235047" cy="385763"/>
          </a:xfrm>
          <a:prstGeom prst="rect">
            <a:avLst/>
          </a:prstGeom>
          <a:noFill/>
          <a:ln/>
        </p:spPr>
        <p:txBody>
          <a:bodyPr wrap="none" lIns="0" tIns="0" rIns="0" bIns="0" rtlCol="0" anchor="t"/>
          <a:lstStyle/>
          <a:p>
            <a:pPr indent="0" marL="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Trải Nghiệm Tốt Hơn</a:t>
            </a:r>
            <a:endParaRPr lang="en-US" sz="2400" dirty="0"/>
          </a:p>
        </p:txBody>
      </p:sp>
      <p:sp>
        <p:nvSpPr>
          <p:cNvPr id="12" name="Text 8"/>
          <p:cNvSpPr/>
          <p:nvPr/>
        </p:nvSpPr>
        <p:spPr>
          <a:xfrm>
            <a:off x="7152680" y="4696420"/>
            <a:ext cx="6613684" cy="790099"/>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Khách hàng có thể tìm kiếm, đặt hàng và tương tác với cửa hàng dễ dàng.</a:t>
            </a:r>
            <a:endParaRPr lang="en-US" sz="1900" dirty="0"/>
          </a:p>
        </p:txBody>
      </p:sp>
      <p:sp>
        <p:nvSpPr>
          <p:cNvPr id="13" name="Shape 9"/>
          <p:cNvSpPr/>
          <p:nvPr/>
        </p:nvSpPr>
        <p:spPr>
          <a:xfrm>
            <a:off x="6350437" y="6010989"/>
            <a:ext cx="555427" cy="555427"/>
          </a:xfrm>
          <a:prstGeom prst="roundRect">
            <a:avLst>
              <a:gd name="adj" fmla="val 6668"/>
            </a:avLst>
          </a:prstGeom>
          <a:solidFill>
            <a:srgbClr val="EEE8DD"/>
          </a:solidFill>
          <a:ln/>
        </p:spPr>
      </p:sp>
      <p:sp>
        <p:nvSpPr>
          <p:cNvPr id="14" name="Text 10"/>
          <p:cNvSpPr/>
          <p:nvPr/>
        </p:nvSpPr>
        <p:spPr>
          <a:xfrm>
            <a:off x="6516529" y="6103501"/>
            <a:ext cx="223123" cy="370284"/>
          </a:xfrm>
          <a:prstGeom prst="rect">
            <a:avLst/>
          </a:prstGeom>
          <a:noFill/>
          <a:ln/>
        </p:spPr>
        <p:txBody>
          <a:bodyPr wrap="none" lIns="0" tIns="0" rIns="0" bIns="0" rtlCol="0" anchor="t"/>
          <a:lstStyle/>
          <a:p>
            <a:pPr algn="ctr" indent="0" marL="0">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5" name="Text 11"/>
          <p:cNvSpPr/>
          <p:nvPr/>
        </p:nvSpPr>
        <p:spPr>
          <a:xfrm>
            <a:off x="7152680" y="6010989"/>
            <a:ext cx="3159443" cy="385763"/>
          </a:xfrm>
          <a:prstGeom prst="rect">
            <a:avLst/>
          </a:prstGeom>
          <a:noFill/>
          <a:ln/>
        </p:spPr>
        <p:txBody>
          <a:bodyPr wrap="none" lIns="0" tIns="0" rIns="0" bIns="0" rtlCol="0" anchor="t"/>
          <a:lstStyle/>
          <a:p>
            <a:pPr indent="0" marL="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Phát Triển Bền Vững</a:t>
            </a:r>
            <a:endParaRPr lang="en-US" sz="2400" dirty="0"/>
          </a:p>
        </p:txBody>
      </p:sp>
      <p:sp>
        <p:nvSpPr>
          <p:cNvPr id="16" name="Text 12"/>
          <p:cNvSpPr/>
          <p:nvPr/>
        </p:nvSpPr>
        <p:spPr>
          <a:xfrm>
            <a:off x="7152680" y="6544866"/>
            <a:ext cx="6613684" cy="790099"/>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Hệ thống cung cấp các công cụ quản lý và phân tích để cửa hàng phát triển.</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864037" y="3895725"/>
            <a:ext cx="6172200" cy="771525"/>
          </a:xfrm>
          <a:prstGeom prst="rect">
            <a:avLst/>
          </a:prstGeom>
          <a:noFill/>
          <a:ln/>
        </p:spPr>
        <p:txBody>
          <a:bodyPr wrap="none" lIns="0" tIns="0" rIns="0" bIns="0" rtlCol="0" anchor="t"/>
          <a:lstStyle/>
          <a:p>
            <a:pPr indent="0" marL="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Xác Định Vấn Đề</a:t>
            </a:r>
            <a:endParaRPr lang="en-US" sz="4850" dirty="0"/>
          </a:p>
        </p:txBody>
      </p:sp>
      <p:sp>
        <p:nvSpPr>
          <p:cNvPr id="4" name="Shape 1"/>
          <p:cNvSpPr/>
          <p:nvPr/>
        </p:nvSpPr>
        <p:spPr>
          <a:xfrm>
            <a:off x="864037" y="5315188"/>
            <a:ext cx="555427" cy="555427"/>
          </a:xfrm>
          <a:prstGeom prst="roundRect">
            <a:avLst>
              <a:gd name="adj" fmla="val 6668"/>
            </a:avLst>
          </a:prstGeom>
          <a:solidFill>
            <a:srgbClr val="EEE8DD"/>
          </a:solidFill>
          <a:ln/>
        </p:spPr>
      </p:sp>
      <p:sp>
        <p:nvSpPr>
          <p:cNvPr id="5" name="Text 2"/>
          <p:cNvSpPr/>
          <p:nvPr/>
        </p:nvSpPr>
        <p:spPr>
          <a:xfrm>
            <a:off x="1054418" y="5407700"/>
            <a:ext cx="174665" cy="370284"/>
          </a:xfrm>
          <a:prstGeom prst="rect">
            <a:avLst/>
          </a:prstGeom>
          <a:noFill/>
          <a:ln/>
        </p:spPr>
        <p:txBody>
          <a:bodyPr wrap="none" lIns="0" tIns="0" rIns="0" bIns="0" rtlCol="0" anchor="t"/>
          <a:lstStyle/>
          <a:p>
            <a:pPr algn="ctr" indent="0" marL="0">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1666280" y="5315188"/>
            <a:ext cx="3086100" cy="385763"/>
          </a:xfrm>
          <a:prstGeom prst="rect">
            <a:avLst/>
          </a:prstGeom>
          <a:noFill/>
          <a:ln/>
        </p:spPr>
        <p:txBody>
          <a:bodyPr wrap="none" lIns="0" tIns="0" rIns="0" bIns="0" rtlCol="0" anchor="t"/>
          <a:lstStyle/>
          <a:p>
            <a:pPr indent="0" marL="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Quản Lý Thủ Công</a:t>
            </a:r>
            <a:endParaRPr lang="en-US" sz="2400" dirty="0"/>
          </a:p>
        </p:txBody>
      </p:sp>
      <p:sp>
        <p:nvSpPr>
          <p:cNvPr id="7" name="Text 4"/>
          <p:cNvSpPr/>
          <p:nvPr/>
        </p:nvSpPr>
        <p:spPr>
          <a:xfrm>
            <a:off x="1666280" y="5849064"/>
            <a:ext cx="3333988" cy="790099"/>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Hệ thống hiện tại sử dụng sổ sách và Excel, không hiệu quả.</a:t>
            </a:r>
            <a:endParaRPr lang="en-US" sz="1900" dirty="0"/>
          </a:p>
        </p:txBody>
      </p:sp>
      <p:sp>
        <p:nvSpPr>
          <p:cNvPr id="8" name="Shape 5"/>
          <p:cNvSpPr/>
          <p:nvPr/>
        </p:nvSpPr>
        <p:spPr>
          <a:xfrm>
            <a:off x="5247084" y="5315188"/>
            <a:ext cx="555427" cy="555427"/>
          </a:xfrm>
          <a:prstGeom prst="roundRect">
            <a:avLst>
              <a:gd name="adj" fmla="val 6668"/>
            </a:avLst>
          </a:prstGeom>
          <a:solidFill>
            <a:srgbClr val="EEE8DD"/>
          </a:solidFill>
          <a:ln/>
        </p:spPr>
      </p:sp>
      <p:sp>
        <p:nvSpPr>
          <p:cNvPr id="9" name="Text 6"/>
          <p:cNvSpPr/>
          <p:nvPr/>
        </p:nvSpPr>
        <p:spPr>
          <a:xfrm>
            <a:off x="5412581" y="5407700"/>
            <a:ext cx="224433" cy="370284"/>
          </a:xfrm>
          <a:prstGeom prst="rect">
            <a:avLst/>
          </a:prstGeom>
          <a:noFill/>
          <a:ln/>
        </p:spPr>
        <p:txBody>
          <a:bodyPr wrap="none" lIns="0" tIns="0" rIns="0" bIns="0" rtlCol="0" anchor="t"/>
          <a:lstStyle/>
          <a:p>
            <a:pPr algn="ctr" indent="0" marL="0">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6049328" y="5315188"/>
            <a:ext cx="3333988" cy="771525"/>
          </a:xfrm>
          <a:prstGeom prst="rect">
            <a:avLst/>
          </a:prstGeom>
          <a:noFill/>
          <a:ln/>
        </p:spPr>
        <p:txBody>
          <a:bodyPr wrap="square" lIns="0" tIns="0" rIns="0" bIns="0" rtlCol="0" anchor="t"/>
          <a:lstStyle/>
          <a:p>
            <a:pPr indent="0" marL="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Khó Quản Lý Thông Tin</a:t>
            </a:r>
            <a:endParaRPr lang="en-US" sz="2400" dirty="0"/>
          </a:p>
        </p:txBody>
      </p:sp>
      <p:sp>
        <p:nvSpPr>
          <p:cNvPr id="11" name="Text 8"/>
          <p:cNvSpPr/>
          <p:nvPr/>
        </p:nvSpPr>
        <p:spPr>
          <a:xfrm>
            <a:off x="6049328" y="6234827"/>
            <a:ext cx="3333988" cy="790099"/>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Khó nhớ được thông tin sản phẩm, doanh số, lợi nhuận.</a:t>
            </a:r>
            <a:endParaRPr lang="en-US" sz="1900" dirty="0"/>
          </a:p>
        </p:txBody>
      </p:sp>
      <p:sp>
        <p:nvSpPr>
          <p:cNvPr id="12" name="Shape 9"/>
          <p:cNvSpPr/>
          <p:nvPr/>
        </p:nvSpPr>
        <p:spPr>
          <a:xfrm>
            <a:off x="9630132" y="5315188"/>
            <a:ext cx="555427" cy="555427"/>
          </a:xfrm>
          <a:prstGeom prst="roundRect">
            <a:avLst>
              <a:gd name="adj" fmla="val 6668"/>
            </a:avLst>
          </a:prstGeom>
          <a:solidFill>
            <a:srgbClr val="EEE8DD"/>
          </a:solidFill>
          <a:ln/>
        </p:spPr>
      </p:sp>
      <p:sp>
        <p:nvSpPr>
          <p:cNvPr id="13" name="Text 10"/>
          <p:cNvSpPr/>
          <p:nvPr/>
        </p:nvSpPr>
        <p:spPr>
          <a:xfrm>
            <a:off x="9796224" y="5407700"/>
            <a:ext cx="223123" cy="370284"/>
          </a:xfrm>
          <a:prstGeom prst="rect">
            <a:avLst/>
          </a:prstGeom>
          <a:noFill/>
          <a:ln/>
        </p:spPr>
        <p:txBody>
          <a:bodyPr wrap="none" lIns="0" tIns="0" rIns="0" bIns="0" rtlCol="0" anchor="t"/>
          <a:lstStyle/>
          <a:p>
            <a:pPr algn="ctr" indent="0" marL="0">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4" name="Text 11"/>
          <p:cNvSpPr/>
          <p:nvPr/>
        </p:nvSpPr>
        <p:spPr>
          <a:xfrm>
            <a:off x="10432375" y="5315188"/>
            <a:ext cx="3333988" cy="771525"/>
          </a:xfrm>
          <a:prstGeom prst="rect">
            <a:avLst/>
          </a:prstGeom>
          <a:noFill/>
          <a:ln/>
        </p:spPr>
        <p:txBody>
          <a:bodyPr wrap="square" lIns="0" tIns="0" rIns="0" bIns="0" rtlCol="0" anchor="t"/>
          <a:lstStyle/>
          <a:p>
            <a:pPr indent="0" marL="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Chăm Sóc Khách Hàng Khó Khăn</a:t>
            </a:r>
            <a:endParaRPr lang="en-US" sz="2400" dirty="0"/>
          </a:p>
        </p:txBody>
      </p:sp>
      <p:sp>
        <p:nvSpPr>
          <p:cNvPr id="15" name="Text 12"/>
          <p:cNvSpPr/>
          <p:nvPr/>
        </p:nvSpPr>
        <p:spPr>
          <a:xfrm>
            <a:off x="10432375" y="6234827"/>
            <a:ext cx="3333988" cy="1185148"/>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Việc lưu trữ và quản lý thông tin khách hàng gặp nhiều khó khăn.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894403"/>
            <a:ext cx="6172200" cy="771525"/>
          </a:xfrm>
          <a:prstGeom prst="rect">
            <a:avLst/>
          </a:prstGeom>
          <a:noFill/>
          <a:ln/>
        </p:spPr>
        <p:txBody>
          <a:bodyPr wrap="none" lIns="0" tIns="0" rIns="0" bIns="0" rtlCol="0" anchor="t"/>
          <a:lstStyle/>
          <a:p>
            <a:pPr indent="0" marL="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Hệ Thống Đề Xuất</a:t>
            </a:r>
            <a:endParaRPr lang="en-US" sz="4850" dirty="0"/>
          </a:p>
        </p:txBody>
      </p:sp>
      <p:sp>
        <p:nvSpPr>
          <p:cNvPr id="3" name="Text 1"/>
          <p:cNvSpPr/>
          <p:nvPr/>
        </p:nvSpPr>
        <p:spPr>
          <a:xfrm>
            <a:off x="864037" y="3283029"/>
            <a:ext cx="3086100" cy="385763"/>
          </a:xfrm>
          <a:prstGeom prst="rect">
            <a:avLst/>
          </a:prstGeom>
          <a:noFill/>
          <a:ln/>
        </p:spPr>
        <p:txBody>
          <a:bodyPr wrap="none" lIns="0" tIns="0" rIns="0" bIns="0" rtlCol="0" anchor="t"/>
          <a:lstStyle/>
          <a:p>
            <a:pPr indent="0" marL="0">
              <a:lnSpc>
                <a:spcPts val="3000"/>
              </a:lnSpc>
              <a:buNone/>
            </a:pPr>
            <a:r>
              <a:rPr lang="en-US" sz="2400" dirty="0">
                <a:solidFill>
                  <a:srgbClr val="484237"/>
                </a:solidFill>
                <a:latin typeface="Gelasio Semi Bold" pitchFamily="34" charset="0"/>
                <a:ea typeface="Gelasio Semi Bold" pitchFamily="34" charset="-122"/>
                <a:cs typeface="Gelasio Semi Bold" pitchFamily="34" charset="-120"/>
              </a:rPr>
              <a:t>Khách Hàng</a:t>
            </a:r>
            <a:endParaRPr lang="en-US" sz="2400" dirty="0"/>
          </a:p>
        </p:txBody>
      </p:sp>
      <p:sp>
        <p:nvSpPr>
          <p:cNvPr id="4" name="Text 2"/>
          <p:cNvSpPr/>
          <p:nvPr/>
        </p:nvSpPr>
        <p:spPr>
          <a:xfrm>
            <a:off x="864037" y="3915608"/>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Đăng ký tài khoản, tìm kiếm sản phẩm, xem thông tin chi tiết, đặt hàng, chatbox hỗ trợ.</a:t>
            </a:r>
            <a:endParaRPr lang="en-US" sz="1900" dirty="0"/>
          </a:p>
        </p:txBody>
      </p:sp>
      <p:sp>
        <p:nvSpPr>
          <p:cNvPr id="5" name="Text 3"/>
          <p:cNvSpPr/>
          <p:nvPr/>
        </p:nvSpPr>
        <p:spPr>
          <a:xfrm>
            <a:off x="864037" y="5322927"/>
            <a:ext cx="3898821" cy="395049"/>
          </a:xfrm>
          <a:prstGeom prst="rect">
            <a:avLst/>
          </a:prstGeom>
          <a:noFill/>
          <a:ln/>
        </p:spPr>
        <p:txBody>
          <a:bodyPr wrap="non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Bình luận và đánh giá sản phẩm.</a:t>
            </a:r>
            <a:endParaRPr lang="en-US" sz="1900" dirty="0"/>
          </a:p>
        </p:txBody>
      </p:sp>
      <p:sp>
        <p:nvSpPr>
          <p:cNvPr id="6" name="Text 4"/>
          <p:cNvSpPr/>
          <p:nvPr/>
        </p:nvSpPr>
        <p:spPr>
          <a:xfrm>
            <a:off x="5372695" y="3283029"/>
            <a:ext cx="3086100" cy="385763"/>
          </a:xfrm>
          <a:prstGeom prst="rect">
            <a:avLst/>
          </a:prstGeom>
          <a:noFill/>
          <a:ln/>
        </p:spPr>
        <p:txBody>
          <a:bodyPr wrap="none" lIns="0" tIns="0" rIns="0" bIns="0" rtlCol="0" anchor="t"/>
          <a:lstStyle/>
          <a:p>
            <a:pPr indent="0" marL="0">
              <a:lnSpc>
                <a:spcPts val="3000"/>
              </a:lnSpc>
              <a:buNone/>
            </a:pPr>
            <a:r>
              <a:rPr lang="en-US" sz="2400" dirty="0">
                <a:solidFill>
                  <a:srgbClr val="484237"/>
                </a:solidFill>
                <a:latin typeface="Gelasio Semi Bold" pitchFamily="34" charset="0"/>
                <a:ea typeface="Gelasio Semi Bold" pitchFamily="34" charset="-122"/>
                <a:cs typeface="Gelasio Semi Bold" pitchFamily="34" charset="-120"/>
              </a:rPr>
              <a:t>Quản Trị Viên</a:t>
            </a:r>
            <a:endParaRPr lang="en-US" sz="2400" dirty="0"/>
          </a:p>
        </p:txBody>
      </p:sp>
      <p:sp>
        <p:nvSpPr>
          <p:cNvPr id="7" name="Text 5"/>
          <p:cNvSpPr/>
          <p:nvPr/>
        </p:nvSpPr>
        <p:spPr>
          <a:xfrm>
            <a:off x="5372695" y="3915608"/>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Quản lý chi nhánh, menu, bàn, người dùng,  doanh thu, nhân sự, tính lương trao thưởng.</a:t>
            </a:r>
            <a:endParaRPr lang="en-US" sz="1900" dirty="0"/>
          </a:p>
        </p:txBody>
      </p:sp>
      <p:sp>
        <p:nvSpPr>
          <p:cNvPr id="8" name="Text 6"/>
          <p:cNvSpPr/>
          <p:nvPr/>
        </p:nvSpPr>
        <p:spPr>
          <a:xfrm>
            <a:off x="5372695" y="5322927"/>
            <a:ext cx="3898821" cy="395049"/>
          </a:xfrm>
          <a:prstGeom prst="rect">
            <a:avLst/>
          </a:prstGeom>
          <a:noFill/>
          <a:ln/>
        </p:spPr>
        <p:txBody>
          <a:bodyPr wrap="non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Phản hồi bình luận của khách hàng.</a:t>
            </a:r>
            <a:endParaRPr lang="en-US" sz="1900" dirty="0"/>
          </a:p>
        </p:txBody>
      </p:sp>
      <p:sp>
        <p:nvSpPr>
          <p:cNvPr id="9" name="Text 7"/>
          <p:cNvSpPr/>
          <p:nvPr/>
        </p:nvSpPr>
        <p:spPr>
          <a:xfrm>
            <a:off x="9881354" y="3283029"/>
            <a:ext cx="3086100" cy="385763"/>
          </a:xfrm>
          <a:prstGeom prst="rect">
            <a:avLst/>
          </a:prstGeom>
          <a:noFill/>
          <a:ln/>
        </p:spPr>
        <p:txBody>
          <a:bodyPr wrap="none" lIns="0" tIns="0" rIns="0" bIns="0" rtlCol="0" anchor="t"/>
          <a:lstStyle/>
          <a:p>
            <a:pPr indent="0" marL="0">
              <a:lnSpc>
                <a:spcPts val="3000"/>
              </a:lnSpc>
              <a:buNone/>
            </a:pPr>
            <a:r>
              <a:rPr lang="en-US" sz="2400" dirty="0">
                <a:solidFill>
                  <a:srgbClr val="484237"/>
                </a:solidFill>
                <a:latin typeface="Gelasio Semi Bold" pitchFamily="34" charset="0"/>
                <a:ea typeface="Gelasio Semi Bold" pitchFamily="34" charset="-122"/>
                <a:cs typeface="Gelasio Semi Bold" pitchFamily="34" charset="-120"/>
              </a:rPr>
              <a:t>Nhân Viên</a:t>
            </a:r>
            <a:endParaRPr lang="en-US" sz="2400" dirty="0"/>
          </a:p>
        </p:txBody>
      </p:sp>
      <p:sp>
        <p:nvSpPr>
          <p:cNvPr id="10" name="Text 8"/>
          <p:cNvSpPr/>
          <p:nvPr/>
        </p:nvSpPr>
        <p:spPr>
          <a:xfrm>
            <a:off x="9881354" y="3915608"/>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Quản lý sản phẩm, đơn hàng, quản lý bàn, nhận order, nhận lương, phản hồi bình luận khách hàng.</a:t>
            </a:r>
            <a:endParaRPr lang="en-US" sz="1900" dirty="0"/>
          </a:p>
        </p:txBody>
      </p:sp>
      <p:sp>
        <p:nvSpPr>
          <p:cNvPr id="11" name="Text 9"/>
          <p:cNvSpPr/>
          <p:nvPr/>
        </p:nvSpPr>
        <p:spPr>
          <a:xfrm>
            <a:off x="9881354" y="5322927"/>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746558"/>
                </a:solidFill>
                <a:latin typeface="Gelasio" pitchFamily="34" charset="0"/>
                <a:ea typeface="Gelasio" pitchFamily="34" charset="-122"/>
                <a:cs typeface="Gelasio" pitchFamily="34" charset="-120"/>
              </a:rPr>
              <a:t>Thông tin phản hồi của khách hàng đến bếp.</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6F0">
              <a:alpha val="85000"/>
            </a:srgbClr>
          </a:solidFill>
          <a:ln/>
        </p:spPr>
      </p:sp>
      <p:sp>
        <p:nvSpPr>
          <p:cNvPr id="4" name="Text 1"/>
          <p:cNvSpPr/>
          <p:nvPr/>
        </p:nvSpPr>
        <p:spPr>
          <a:xfrm>
            <a:off x="864037" y="3346371"/>
            <a:ext cx="6172200" cy="771525"/>
          </a:xfrm>
          <a:prstGeom prst="rect">
            <a:avLst/>
          </a:prstGeom>
          <a:noFill/>
          <a:ln/>
        </p:spPr>
        <p:txBody>
          <a:bodyPr wrap="none" lIns="0" tIns="0" rIns="0" bIns="0" rtlCol="0" anchor="t"/>
          <a:lstStyle/>
          <a:p>
            <a:pPr indent="0" marL="0">
              <a:lnSpc>
                <a:spcPts val="6050"/>
              </a:lnSpc>
              <a:buNone/>
            </a:pPr>
            <a:endParaRPr lang="en-US" sz="4850" dirty="0"/>
          </a:p>
        </p:txBody>
      </p:sp>
      <p:sp>
        <p:nvSpPr>
          <p:cNvPr id="5" name="Text 2"/>
          <p:cNvSpPr/>
          <p:nvPr/>
        </p:nvSpPr>
        <p:spPr>
          <a:xfrm>
            <a:off x="864037" y="4488180"/>
            <a:ext cx="129023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29947"/>
          </a:xfrm>
          <a:prstGeom prst="rect">
            <a:avLst/>
          </a:prstGeom>
        </p:spPr>
      </p:pic>
      <p:sp>
        <p:nvSpPr>
          <p:cNvPr id="3" name="Text 0"/>
          <p:cNvSpPr/>
          <p:nvPr/>
        </p:nvSpPr>
        <p:spPr>
          <a:xfrm>
            <a:off x="680323" y="2964537"/>
            <a:ext cx="7567255" cy="607457"/>
          </a:xfrm>
          <a:prstGeom prst="rect">
            <a:avLst/>
          </a:prstGeom>
          <a:noFill/>
          <a:ln/>
        </p:spPr>
        <p:txBody>
          <a:bodyPr wrap="none" lIns="0" tIns="0" rIns="0" bIns="0" rtlCol="0" anchor="t"/>
          <a:lstStyle/>
          <a:p>
            <a:pPr indent="0" marL="0">
              <a:lnSpc>
                <a:spcPts val="4750"/>
              </a:lnSpc>
              <a:buNone/>
            </a:pPr>
            <a:r>
              <a:rPr lang="en-US" sz="3800" dirty="0">
                <a:solidFill>
                  <a:srgbClr val="484237"/>
                </a:solidFill>
                <a:latin typeface="Gelasio Semi Bold" pitchFamily="34" charset="0"/>
                <a:ea typeface="Gelasio Semi Bold" pitchFamily="34" charset="-122"/>
                <a:cs typeface="Gelasio Semi Bold" pitchFamily="34" charset="-120"/>
              </a:rPr>
              <a:t>Phân Tích Yêu Cầu Khách Hàng</a:t>
            </a:r>
            <a:endParaRPr lang="en-US" sz="3800" dirty="0"/>
          </a:p>
        </p:txBody>
      </p:sp>
      <p:sp>
        <p:nvSpPr>
          <p:cNvPr id="4" name="Shape 1"/>
          <p:cNvSpPr/>
          <p:nvPr/>
        </p:nvSpPr>
        <p:spPr>
          <a:xfrm>
            <a:off x="680323" y="5780603"/>
            <a:ext cx="13269754" cy="22860"/>
          </a:xfrm>
          <a:prstGeom prst="roundRect">
            <a:avLst>
              <a:gd name="adj" fmla="val 127558"/>
            </a:avLst>
          </a:prstGeom>
          <a:solidFill>
            <a:srgbClr val="D4CEC3"/>
          </a:solidFill>
          <a:ln/>
        </p:spPr>
      </p:sp>
      <p:sp>
        <p:nvSpPr>
          <p:cNvPr id="5" name="Shape 2"/>
          <p:cNvSpPr/>
          <p:nvPr/>
        </p:nvSpPr>
        <p:spPr>
          <a:xfrm>
            <a:off x="3264337" y="5100340"/>
            <a:ext cx="22860" cy="680323"/>
          </a:xfrm>
          <a:prstGeom prst="roundRect">
            <a:avLst>
              <a:gd name="adj" fmla="val 127558"/>
            </a:avLst>
          </a:prstGeom>
          <a:solidFill>
            <a:srgbClr val="D4CEC3"/>
          </a:solidFill>
          <a:ln/>
        </p:spPr>
      </p:sp>
      <p:sp>
        <p:nvSpPr>
          <p:cNvPr id="6" name="Shape 3"/>
          <p:cNvSpPr/>
          <p:nvPr/>
        </p:nvSpPr>
        <p:spPr>
          <a:xfrm>
            <a:off x="3057168" y="5561945"/>
            <a:ext cx="437317" cy="437317"/>
          </a:xfrm>
          <a:prstGeom prst="roundRect">
            <a:avLst>
              <a:gd name="adj" fmla="val 6668"/>
            </a:avLst>
          </a:prstGeom>
          <a:solidFill>
            <a:srgbClr val="EEE8DD"/>
          </a:solidFill>
          <a:ln/>
        </p:spPr>
      </p:sp>
      <p:sp>
        <p:nvSpPr>
          <p:cNvPr id="7" name="Text 4"/>
          <p:cNvSpPr/>
          <p:nvPr/>
        </p:nvSpPr>
        <p:spPr>
          <a:xfrm>
            <a:off x="3207068" y="5634811"/>
            <a:ext cx="137517" cy="291584"/>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1</a:t>
            </a:r>
            <a:endParaRPr lang="en-US" sz="2250" dirty="0"/>
          </a:p>
        </p:txBody>
      </p:sp>
      <p:sp>
        <p:nvSpPr>
          <p:cNvPr id="8" name="Text 5"/>
          <p:cNvSpPr/>
          <p:nvPr/>
        </p:nvSpPr>
        <p:spPr>
          <a:xfrm>
            <a:off x="2044303" y="3863578"/>
            <a:ext cx="2463165" cy="303728"/>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Đăng Ký/Đăng Nhập</a:t>
            </a:r>
            <a:endParaRPr lang="en-US" sz="1900" dirty="0"/>
          </a:p>
        </p:txBody>
      </p:sp>
      <p:sp>
        <p:nvSpPr>
          <p:cNvPr id="9" name="Text 6"/>
          <p:cNvSpPr/>
          <p:nvPr/>
        </p:nvSpPr>
        <p:spPr>
          <a:xfrm>
            <a:off x="874633" y="4283869"/>
            <a:ext cx="4802624" cy="621983"/>
          </a:xfrm>
          <a:prstGeom prst="rect">
            <a:avLst/>
          </a:prstGeom>
          <a:noFill/>
          <a:ln/>
        </p:spPr>
        <p:txBody>
          <a:bodyPr wrap="squar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Khách hàng có thể đăng ký tài khoản hoặc đăng nhập vào hệ thống.</a:t>
            </a:r>
            <a:endParaRPr lang="en-US" sz="1500" dirty="0"/>
          </a:p>
        </p:txBody>
      </p:sp>
      <p:sp>
        <p:nvSpPr>
          <p:cNvPr id="10" name="Shape 7"/>
          <p:cNvSpPr/>
          <p:nvPr/>
        </p:nvSpPr>
        <p:spPr>
          <a:xfrm>
            <a:off x="5957173" y="5780544"/>
            <a:ext cx="22860" cy="680323"/>
          </a:xfrm>
          <a:prstGeom prst="roundRect">
            <a:avLst>
              <a:gd name="adj" fmla="val 127558"/>
            </a:avLst>
          </a:prstGeom>
          <a:solidFill>
            <a:srgbClr val="D4CEC3"/>
          </a:solidFill>
          <a:ln/>
        </p:spPr>
      </p:sp>
      <p:sp>
        <p:nvSpPr>
          <p:cNvPr id="11" name="Shape 8"/>
          <p:cNvSpPr/>
          <p:nvPr/>
        </p:nvSpPr>
        <p:spPr>
          <a:xfrm>
            <a:off x="5750004" y="5561945"/>
            <a:ext cx="437317" cy="437317"/>
          </a:xfrm>
          <a:prstGeom prst="roundRect">
            <a:avLst>
              <a:gd name="adj" fmla="val 6668"/>
            </a:avLst>
          </a:prstGeom>
          <a:solidFill>
            <a:srgbClr val="EEE8DD"/>
          </a:solidFill>
          <a:ln/>
        </p:spPr>
      </p:sp>
      <p:sp>
        <p:nvSpPr>
          <p:cNvPr id="12" name="Text 9"/>
          <p:cNvSpPr/>
          <p:nvPr/>
        </p:nvSpPr>
        <p:spPr>
          <a:xfrm>
            <a:off x="5880259" y="5634811"/>
            <a:ext cx="176689" cy="291584"/>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2</a:t>
            </a:r>
            <a:endParaRPr lang="en-US" sz="2250" dirty="0"/>
          </a:p>
        </p:txBody>
      </p:sp>
      <p:sp>
        <p:nvSpPr>
          <p:cNvPr id="13" name="Text 10"/>
          <p:cNvSpPr/>
          <p:nvPr/>
        </p:nvSpPr>
        <p:spPr>
          <a:xfrm>
            <a:off x="4745355" y="6655356"/>
            <a:ext cx="2446734" cy="303728"/>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Tìm Kiếm Sản Phẩm</a:t>
            </a:r>
            <a:endParaRPr lang="en-US" sz="1900" dirty="0"/>
          </a:p>
        </p:txBody>
      </p:sp>
      <p:sp>
        <p:nvSpPr>
          <p:cNvPr id="14" name="Text 11"/>
          <p:cNvSpPr/>
          <p:nvPr/>
        </p:nvSpPr>
        <p:spPr>
          <a:xfrm>
            <a:off x="3567351" y="7075646"/>
            <a:ext cx="4802743" cy="621983"/>
          </a:xfrm>
          <a:prstGeom prst="rect">
            <a:avLst/>
          </a:prstGeom>
          <a:noFill/>
          <a:ln/>
        </p:spPr>
        <p:txBody>
          <a:bodyPr wrap="squar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Khách hàng có thể tìm kiếm sản phẩm dễ dàng thông qua ô tìm kiếm.</a:t>
            </a:r>
            <a:endParaRPr lang="en-US" sz="1500" dirty="0"/>
          </a:p>
        </p:txBody>
      </p:sp>
      <p:sp>
        <p:nvSpPr>
          <p:cNvPr id="15" name="Shape 12"/>
          <p:cNvSpPr/>
          <p:nvPr/>
        </p:nvSpPr>
        <p:spPr>
          <a:xfrm>
            <a:off x="8650010" y="5100340"/>
            <a:ext cx="22860" cy="680323"/>
          </a:xfrm>
          <a:prstGeom prst="roundRect">
            <a:avLst>
              <a:gd name="adj" fmla="val 127558"/>
            </a:avLst>
          </a:prstGeom>
          <a:solidFill>
            <a:srgbClr val="D4CEC3"/>
          </a:solidFill>
          <a:ln/>
        </p:spPr>
      </p:sp>
      <p:sp>
        <p:nvSpPr>
          <p:cNvPr id="16" name="Shape 13"/>
          <p:cNvSpPr/>
          <p:nvPr/>
        </p:nvSpPr>
        <p:spPr>
          <a:xfrm>
            <a:off x="8442841" y="5561945"/>
            <a:ext cx="437317" cy="437317"/>
          </a:xfrm>
          <a:prstGeom prst="roundRect">
            <a:avLst>
              <a:gd name="adj" fmla="val 6668"/>
            </a:avLst>
          </a:prstGeom>
          <a:solidFill>
            <a:srgbClr val="EEE8DD"/>
          </a:solidFill>
          <a:ln/>
        </p:spPr>
      </p:sp>
      <p:sp>
        <p:nvSpPr>
          <p:cNvPr id="17" name="Text 14"/>
          <p:cNvSpPr/>
          <p:nvPr/>
        </p:nvSpPr>
        <p:spPr>
          <a:xfrm>
            <a:off x="8573572" y="5634811"/>
            <a:ext cx="175736" cy="291584"/>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3</a:t>
            </a:r>
            <a:endParaRPr lang="en-US" sz="2250" dirty="0"/>
          </a:p>
        </p:txBody>
      </p:sp>
      <p:sp>
        <p:nvSpPr>
          <p:cNvPr id="18" name="Text 15"/>
          <p:cNvSpPr/>
          <p:nvPr/>
        </p:nvSpPr>
        <p:spPr>
          <a:xfrm>
            <a:off x="7446526" y="3863578"/>
            <a:ext cx="2429947" cy="303728"/>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Đặt Hàng</a:t>
            </a:r>
            <a:endParaRPr lang="en-US" sz="1900" dirty="0"/>
          </a:p>
        </p:txBody>
      </p:sp>
      <p:sp>
        <p:nvSpPr>
          <p:cNvPr id="19" name="Text 16"/>
          <p:cNvSpPr/>
          <p:nvPr/>
        </p:nvSpPr>
        <p:spPr>
          <a:xfrm>
            <a:off x="6260187" y="4283869"/>
            <a:ext cx="4802743" cy="621983"/>
          </a:xfrm>
          <a:prstGeom prst="rect">
            <a:avLst/>
          </a:prstGeom>
          <a:noFill/>
          <a:ln/>
        </p:spPr>
        <p:txBody>
          <a:bodyPr wrap="squar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Khách hàng có thể thêm sản phẩm vào giỏ hàng và tiến hành thanh toán.</a:t>
            </a:r>
            <a:endParaRPr lang="en-US" sz="1500" dirty="0"/>
          </a:p>
        </p:txBody>
      </p:sp>
      <p:sp>
        <p:nvSpPr>
          <p:cNvPr id="20" name="Shape 17"/>
          <p:cNvSpPr/>
          <p:nvPr/>
        </p:nvSpPr>
        <p:spPr>
          <a:xfrm>
            <a:off x="11342846" y="5780544"/>
            <a:ext cx="22860" cy="680323"/>
          </a:xfrm>
          <a:prstGeom prst="roundRect">
            <a:avLst>
              <a:gd name="adj" fmla="val 127558"/>
            </a:avLst>
          </a:prstGeom>
          <a:solidFill>
            <a:srgbClr val="D4CEC3"/>
          </a:solidFill>
          <a:ln/>
        </p:spPr>
      </p:sp>
      <p:sp>
        <p:nvSpPr>
          <p:cNvPr id="21" name="Shape 18"/>
          <p:cNvSpPr/>
          <p:nvPr/>
        </p:nvSpPr>
        <p:spPr>
          <a:xfrm>
            <a:off x="11135678" y="5561945"/>
            <a:ext cx="437317" cy="437317"/>
          </a:xfrm>
          <a:prstGeom prst="roundRect">
            <a:avLst>
              <a:gd name="adj" fmla="val 6668"/>
            </a:avLst>
          </a:prstGeom>
          <a:solidFill>
            <a:srgbClr val="EEE8DD"/>
          </a:solidFill>
          <a:ln/>
        </p:spPr>
      </p:sp>
      <p:sp>
        <p:nvSpPr>
          <p:cNvPr id="22" name="Text 19"/>
          <p:cNvSpPr/>
          <p:nvPr/>
        </p:nvSpPr>
        <p:spPr>
          <a:xfrm>
            <a:off x="11263432" y="5634811"/>
            <a:ext cx="181808" cy="291584"/>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4</a:t>
            </a:r>
            <a:endParaRPr lang="en-US" sz="2250" dirty="0"/>
          </a:p>
        </p:txBody>
      </p:sp>
      <p:sp>
        <p:nvSpPr>
          <p:cNvPr id="23" name="Text 20"/>
          <p:cNvSpPr/>
          <p:nvPr/>
        </p:nvSpPr>
        <p:spPr>
          <a:xfrm>
            <a:off x="10139363" y="6655356"/>
            <a:ext cx="2429947" cy="303728"/>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Thanh Toán</a:t>
            </a:r>
            <a:endParaRPr lang="en-US" sz="1900" dirty="0"/>
          </a:p>
        </p:txBody>
      </p:sp>
      <p:sp>
        <p:nvSpPr>
          <p:cNvPr id="24" name="Text 21"/>
          <p:cNvSpPr/>
          <p:nvPr/>
        </p:nvSpPr>
        <p:spPr>
          <a:xfrm>
            <a:off x="8953024" y="7075646"/>
            <a:ext cx="4802743" cy="621983"/>
          </a:xfrm>
          <a:prstGeom prst="rect">
            <a:avLst/>
          </a:prstGeom>
          <a:noFill/>
          <a:ln/>
        </p:spPr>
        <p:txBody>
          <a:bodyPr wrap="squar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Khách hàng có thể lựa chọn thanh toán trực tiếp hoặc online.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229850" y="849630"/>
            <a:ext cx="3314700" cy="6530340"/>
          </a:xfrm>
          <a:prstGeom prst="rect">
            <a:avLst/>
          </a:prstGeom>
        </p:spPr>
      </p:pic>
      <p:sp>
        <p:nvSpPr>
          <p:cNvPr id="4" name="Text 0"/>
          <p:cNvSpPr/>
          <p:nvPr/>
        </p:nvSpPr>
        <p:spPr>
          <a:xfrm>
            <a:off x="693063" y="589478"/>
            <a:ext cx="7607856" cy="618768"/>
          </a:xfrm>
          <a:prstGeom prst="rect">
            <a:avLst/>
          </a:prstGeom>
          <a:noFill/>
          <a:ln/>
        </p:spPr>
        <p:txBody>
          <a:bodyPr wrap="none" lIns="0" tIns="0" rIns="0" bIns="0" rtlCol="0" anchor="t"/>
          <a:lstStyle/>
          <a:p>
            <a:pPr indent="0" marL="0">
              <a:lnSpc>
                <a:spcPts val="4850"/>
              </a:lnSpc>
              <a:buNone/>
            </a:pPr>
            <a:r>
              <a:rPr lang="en-US" sz="3850" dirty="0">
                <a:solidFill>
                  <a:srgbClr val="484237"/>
                </a:solidFill>
                <a:latin typeface="Gelasio Semi Bold" pitchFamily="34" charset="0"/>
                <a:ea typeface="Gelasio Semi Bold" pitchFamily="34" charset="-122"/>
                <a:cs typeface="Gelasio Semi Bold" pitchFamily="34" charset="-120"/>
              </a:rPr>
              <a:t>Xem menu, tìm kiếm sản phẩm</a:t>
            </a:r>
            <a:endParaRPr lang="en-US" sz="3850" dirty="0"/>
          </a:p>
        </p:txBody>
      </p:sp>
      <p:pic>
        <p:nvPicPr>
          <p:cNvPr id="5" name="Image 2" descr="preencoded.png">    </p:cNvPr>
          <p:cNvPicPr>
            <a:picLocks noChangeAspect="1"/>
          </p:cNvPicPr>
          <p:nvPr/>
        </p:nvPicPr>
        <p:blipFill>
          <a:blip r:embed="rId3"/>
          <a:stretch>
            <a:fillRect/>
          </a:stretch>
        </p:blipFill>
        <p:spPr>
          <a:xfrm>
            <a:off x="693063" y="1505188"/>
            <a:ext cx="495062" cy="495062"/>
          </a:xfrm>
          <a:prstGeom prst="rect">
            <a:avLst/>
          </a:prstGeom>
        </p:spPr>
      </p:pic>
      <p:sp>
        <p:nvSpPr>
          <p:cNvPr id="6" name="Text 1"/>
          <p:cNvSpPr/>
          <p:nvPr/>
        </p:nvSpPr>
        <p:spPr>
          <a:xfrm>
            <a:off x="693063" y="2198251"/>
            <a:ext cx="7011710" cy="309324"/>
          </a:xfrm>
          <a:prstGeom prst="rect">
            <a:avLst/>
          </a:prstGeom>
          <a:noFill/>
          <a:ln/>
        </p:spPr>
        <p:txBody>
          <a:bodyPr wrap="none" lIns="0" tIns="0" rIns="0" bIns="0" rtlCol="0" anchor="t"/>
          <a:lstStyle/>
          <a:p>
            <a:pPr algn="l"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Có thể xem menu dễ dàng thông qua các thao tác đơn giản</a:t>
            </a:r>
            <a:endParaRPr lang="en-US" sz="1900" dirty="0"/>
          </a:p>
        </p:txBody>
      </p:sp>
      <p:sp>
        <p:nvSpPr>
          <p:cNvPr id="7" name="Text 2"/>
          <p:cNvSpPr/>
          <p:nvPr/>
        </p:nvSpPr>
        <p:spPr>
          <a:xfrm>
            <a:off x="693063" y="2626281"/>
            <a:ext cx="7757874" cy="633413"/>
          </a:xfrm>
          <a:prstGeom prst="rect">
            <a:avLst/>
          </a:prstGeom>
          <a:noFill/>
          <a:ln/>
        </p:spPr>
        <p:txBody>
          <a:bodyPr wrap="square" lIns="0" tIns="0" rIns="0" bIns="0" rtlCol="0" anchor="t"/>
          <a:lstStyle/>
          <a:p>
            <a:pPr algn="l" indent="0" marL="0">
              <a:lnSpc>
                <a:spcPts val="2450"/>
              </a:lnSpc>
              <a:buNone/>
            </a:pPr>
            <a:r>
              <a:rPr lang="en-US" sz="1550" dirty="0">
                <a:solidFill>
                  <a:srgbClr val="746558"/>
                </a:solidFill>
                <a:latin typeface="Gelasio" pitchFamily="34" charset="0"/>
                <a:ea typeface="Gelasio" pitchFamily="34" charset="-122"/>
                <a:cs typeface="Gelasio" pitchFamily="34" charset="-120"/>
              </a:rPr>
              <a:t>Khách hàng có thể tương tác với menu, chọn loại menu và xem trực tiếp thông tin hình ảnh của món</a:t>
            </a:r>
            <a:endParaRPr lang="en-US" sz="1550" dirty="0"/>
          </a:p>
        </p:txBody>
      </p:sp>
      <p:pic>
        <p:nvPicPr>
          <p:cNvPr id="8" name="Image 3" descr="preencoded.png">    </p:cNvPr>
          <p:cNvPicPr>
            <a:picLocks noChangeAspect="1"/>
          </p:cNvPicPr>
          <p:nvPr/>
        </p:nvPicPr>
        <p:blipFill>
          <a:blip r:embed="rId4"/>
          <a:stretch>
            <a:fillRect/>
          </a:stretch>
        </p:blipFill>
        <p:spPr>
          <a:xfrm>
            <a:off x="693063" y="3853696"/>
            <a:ext cx="495062" cy="495062"/>
          </a:xfrm>
          <a:prstGeom prst="rect">
            <a:avLst/>
          </a:prstGeom>
        </p:spPr>
      </p:pic>
      <p:sp>
        <p:nvSpPr>
          <p:cNvPr id="9" name="Text 3"/>
          <p:cNvSpPr/>
          <p:nvPr/>
        </p:nvSpPr>
        <p:spPr>
          <a:xfrm>
            <a:off x="693063" y="4546759"/>
            <a:ext cx="2475309" cy="309324"/>
          </a:xfrm>
          <a:prstGeom prst="rect">
            <a:avLst/>
          </a:prstGeom>
          <a:noFill/>
          <a:ln/>
        </p:spPr>
        <p:txBody>
          <a:bodyPr wrap="none" lIns="0" tIns="0" rIns="0" bIns="0" rtlCol="0" anchor="t"/>
          <a:lstStyle/>
          <a:p>
            <a:pPr algn="l"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Tình Trạng Món</a:t>
            </a:r>
            <a:endParaRPr lang="en-US" sz="1900" dirty="0"/>
          </a:p>
        </p:txBody>
      </p:sp>
      <p:sp>
        <p:nvSpPr>
          <p:cNvPr id="10" name="Text 4"/>
          <p:cNvSpPr/>
          <p:nvPr/>
        </p:nvSpPr>
        <p:spPr>
          <a:xfrm>
            <a:off x="693063" y="4974788"/>
            <a:ext cx="7757874" cy="633413"/>
          </a:xfrm>
          <a:prstGeom prst="rect">
            <a:avLst/>
          </a:prstGeom>
          <a:noFill/>
          <a:ln/>
        </p:spPr>
        <p:txBody>
          <a:bodyPr wrap="square" lIns="0" tIns="0" rIns="0" bIns="0" rtlCol="0" anchor="t"/>
          <a:lstStyle/>
          <a:p>
            <a:pPr algn="l" indent="0" marL="0">
              <a:lnSpc>
                <a:spcPts val="2450"/>
              </a:lnSpc>
              <a:buNone/>
            </a:pPr>
            <a:r>
              <a:rPr lang="en-US" sz="1550" dirty="0">
                <a:solidFill>
                  <a:srgbClr val="746558"/>
                </a:solidFill>
                <a:latin typeface="Gelasio" pitchFamily="34" charset="0"/>
                <a:ea typeface="Gelasio" pitchFamily="34" charset="-122"/>
                <a:cs typeface="Gelasio" pitchFamily="34" charset="-120"/>
              </a:rPr>
              <a:t>Ứng dụng có chức năng tự động phản hồi cho khách hàng về tình trạng món, trạng thái, thời gian dự kiến.</a:t>
            </a:r>
            <a:endParaRPr lang="en-US" sz="1550" dirty="0"/>
          </a:p>
        </p:txBody>
      </p:sp>
      <p:pic>
        <p:nvPicPr>
          <p:cNvPr id="11" name="Image 4" descr="preencoded.png">    </p:cNvPr>
          <p:cNvPicPr>
            <a:picLocks noChangeAspect="1"/>
          </p:cNvPicPr>
          <p:nvPr/>
        </p:nvPicPr>
        <p:blipFill>
          <a:blip r:embed="rId5"/>
          <a:stretch>
            <a:fillRect/>
          </a:stretch>
        </p:blipFill>
        <p:spPr>
          <a:xfrm>
            <a:off x="693063" y="6202204"/>
            <a:ext cx="495062" cy="495062"/>
          </a:xfrm>
          <a:prstGeom prst="rect">
            <a:avLst/>
          </a:prstGeom>
        </p:spPr>
      </p:pic>
      <p:sp>
        <p:nvSpPr>
          <p:cNvPr id="12" name="Text 5"/>
          <p:cNvSpPr/>
          <p:nvPr/>
        </p:nvSpPr>
        <p:spPr>
          <a:xfrm>
            <a:off x="693063" y="6895267"/>
            <a:ext cx="2475309" cy="309324"/>
          </a:xfrm>
          <a:prstGeom prst="rect">
            <a:avLst/>
          </a:prstGeom>
          <a:noFill/>
          <a:ln/>
        </p:spPr>
        <p:txBody>
          <a:bodyPr wrap="none" lIns="0" tIns="0" rIns="0" bIns="0" rtlCol="0" anchor="t"/>
          <a:lstStyle/>
          <a:p>
            <a:pPr algn="l"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Đánh Giá Trực Tiếp</a:t>
            </a:r>
            <a:endParaRPr lang="en-US" sz="1900" dirty="0"/>
          </a:p>
        </p:txBody>
      </p:sp>
      <p:sp>
        <p:nvSpPr>
          <p:cNvPr id="13" name="Text 6"/>
          <p:cNvSpPr/>
          <p:nvPr/>
        </p:nvSpPr>
        <p:spPr>
          <a:xfrm>
            <a:off x="693063" y="7323296"/>
            <a:ext cx="7757874" cy="316706"/>
          </a:xfrm>
          <a:prstGeom prst="rect">
            <a:avLst/>
          </a:prstGeom>
          <a:noFill/>
          <a:ln/>
        </p:spPr>
        <p:txBody>
          <a:bodyPr wrap="none" lIns="0" tIns="0" rIns="0" bIns="0" rtlCol="0" anchor="t"/>
          <a:lstStyle/>
          <a:p>
            <a:pPr algn="l" indent="0" marL="0">
              <a:lnSpc>
                <a:spcPts val="2450"/>
              </a:lnSpc>
              <a:buNone/>
            </a:pPr>
            <a:r>
              <a:rPr lang="en-US" sz="1550" dirty="0">
                <a:solidFill>
                  <a:srgbClr val="746558"/>
                </a:solidFill>
                <a:latin typeface="Gelasio" pitchFamily="34" charset="0"/>
                <a:ea typeface="Gelasio" pitchFamily="34" charset="-122"/>
                <a:cs typeface="Gelasio" pitchFamily="34" charset="-120"/>
              </a:rPr>
              <a:t>Khách hàng có thể đánh giá món ăn trực tiếp trên chatbox sau khi đã sử dụng món.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405110" y="1066800"/>
            <a:ext cx="2964180" cy="6096000"/>
          </a:xfrm>
          <a:prstGeom prst="rect">
            <a:avLst/>
          </a:prstGeom>
        </p:spPr>
      </p:pic>
      <p:sp>
        <p:nvSpPr>
          <p:cNvPr id="4" name="Text 0"/>
          <p:cNvSpPr/>
          <p:nvPr/>
        </p:nvSpPr>
        <p:spPr>
          <a:xfrm>
            <a:off x="650915" y="661511"/>
            <a:ext cx="4791194" cy="1162288"/>
          </a:xfrm>
          <a:prstGeom prst="rect">
            <a:avLst/>
          </a:prstGeom>
          <a:noFill/>
          <a:ln/>
        </p:spPr>
        <p:txBody>
          <a:bodyPr wrap="square" lIns="0" tIns="0" rIns="0" bIns="0" rtlCol="0" anchor="t"/>
          <a:lstStyle/>
          <a:p>
            <a:pPr indent="0" marL="0">
              <a:lnSpc>
                <a:spcPts val="4550"/>
              </a:lnSpc>
              <a:buNone/>
            </a:pPr>
            <a:r>
              <a:rPr lang="en-US" sz="3650" dirty="0">
                <a:solidFill>
                  <a:srgbClr val="484237"/>
                </a:solidFill>
                <a:latin typeface="Gelasio Semi Bold" pitchFamily="34" charset="0"/>
                <a:ea typeface="Gelasio Semi Bold" pitchFamily="34" charset="-122"/>
                <a:cs typeface="Gelasio Semi Bold" pitchFamily="34" charset="-120"/>
              </a:rPr>
              <a:t>Tương Tác, Phản Hồi</a:t>
            </a:r>
            <a:pPr indent="0" marL="0">
              <a:lnSpc>
                <a:spcPts val="4550"/>
              </a:lnSpc>
              <a:buNone/>
            </a:pPr>
            <a:r>
              <a:rPr lang="en-US" sz="3650" dirty="0">
                <a:solidFill>
                  <a:srgbClr val="484237"/>
                </a:solidFill>
                <a:latin typeface="Gelasio Semi Bold" pitchFamily="34" charset="0"/>
                <a:ea typeface="Gelasio Semi Bold" pitchFamily="34" charset="-122"/>
                <a:cs typeface="Gelasio Semi Bold" pitchFamily="34" charset="-120"/>
              </a:rPr>
              <a:t>
</a:t>
            </a:r>
            <a:pPr indent="0" marL="0">
              <a:lnSpc>
                <a:spcPts val="4550"/>
              </a:lnSpc>
              <a:buNone/>
            </a:pPr>
            <a:r>
              <a:rPr lang="en-US" sz="3650" dirty="0">
                <a:solidFill>
                  <a:srgbClr val="484237"/>
                </a:solidFill>
                <a:latin typeface="Gelasio Semi Bold" pitchFamily="34" charset="0"/>
                <a:ea typeface="Gelasio Semi Bold" pitchFamily="34" charset="-122"/>
                <a:cs typeface="Gelasio Semi Bold" pitchFamily="34" charset="-120"/>
              </a:rPr>
              <a:t>Trực Tiếp Ở Quán</a:t>
            </a:r>
            <a:endParaRPr lang="en-US" sz="3650" dirty="0"/>
          </a:p>
        </p:txBody>
      </p:sp>
      <p:pic>
        <p:nvPicPr>
          <p:cNvPr id="5" name="Image 2" descr="preencoded.png">    </p:cNvPr>
          <p:cNvPicPr>
            <a:picLocks noChangeAspect="1"/>
          </p:cNvPicPr>
          <p:nvPr/>
        </p:nvPicPr>
        <p:blipFill>
          <a:blip r:embed="rId3"/>
          <a:stretch>
            <a:fillRect/>
          </a:stretch>
        </p:blipFill>
        <p:spPr>
          <a:xfrm>
            <a:off x="650915" y="2102763"/>
            <a:ext cx="464939" cy="464939"/>
          </a:xfrm>
          <a:prstGeom prst="rect">
            <a:avLst/>
          </a:prstGeom>
        </p:spPr>
      </p:pic>
      <p:sp>
        <p:nvSpPr>
          <p:cNvPr id="6" name="Text 1"/>
          <p:cNvSpPr/>
          <p:nvPr/>
        </p:nvSpPr>
        <p:spPr>
          <a:xfrm>
            <a:off x="650915" y="2753678"/>
            <a:ext cx="2908340" cy="290632"/>
          </a:xfrm>
          <a:prstGeom prst="rect">
            <a:avLst/>
          </a:prstGeom>
          <a:noFill/>
          <a:ln/>
        </p:spPr>
        <p:txBody>
          <a:bodyPr wrap="none" lIns="0" tIns="0" rIns="0" bIns="0" rtlCol="0" anchor="t"/>
          <a:lstStyle/>
          <a:p>
            <a:pPr algn="l" indent="0" marL="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Tương Tác Với Nhân Viên</a:t>
            </a:r>
            <a:endParaRPr lang="en-US" sz="1800" dirty="0"/>
          </a:p>
        </p:txBody>
      </p:sp>
      <p:sp>
        <p:nvSpPr>
          <p:cNvPr id="7" name="Text 2"/>
          <p:cNvSpPr/>
          <p:nvPr/>
        </p:nvSpPr>
        <p:spPr>
          <a:xfrm>
            <a:off x="650915" y="3155871"/>
            <a:ext cx="7842171" cy="297537"/>
          </a:xfrm>
          <a:prstGeom prst="rect">
            <a:avLst/>
          </a:prstGeom>
          <a:noFill/>
          <a:ln/>
        </p:spPr>
        <p:txBody>
          <a:bodyPr wrap="none" lIns="0" tIns="0" rIns="0" bIns="0" rtlCol="0" anchor="t"/>
          <a:lstStyle/>
          <a:p>
            <a:pPr algn="l" indent="0" marL="0">
              <a:lnSpc>
                <a:spcPts val="2300"/>
              </a:lnSpc>
              <a:buNone/>
            </a:pPr>
            <a:r>
              <a:rPr lang="en-US" sz="1450" dirty="0">
                <a:solidFill>
                  <a:srgbClr val="746558"/>
                </a:solidFill>
                <a:latin typeface="Gelasio" pitchFamily="34" charset="0"/>
                <a:ea typeface="Gelasio" pitchFamily="34" charset="-122"/>
                <a:cs typeface="Gelasio" pitchFamily="34" charset="-120"/>
              </a:rPr>
              <a:t>Khách hàng có thể tương tác, phản hồi, đánh giá và gọi nhân viên trực tiếp thông qua chatbox.</a:t>
            </a:r>
            <a:endParaRPr lang="en-US" sz="1450" dirty="0"/>
          </a:p>
        </p:txBody>
      </p:sp>
      <p:pic>
        <p:nvPicPr>
          <p:cNvPr id="8" name="Image 3" descr="preencoded.png">    </p:cNvPr>
          <p:cNvPicPr>
            <a:picLocks noChangeAspect="1"/>
          </p:cNvPicPr>
          <p:nvPr/>
        </p:nvPicPr>
        <p:blipFill>
          <a:blip r:embed="rId4"/>
          <a:stretch>
            <a:fillRect/>
          </a:stretch>
        </p:blipFill>
        <p:spPr>
          <a:xfrm>
            <a:off x="650915" y="4011335"/>
            <a:ext cx="464939" cy="464939"/>
          </a:xfrm>
          <a:prstGeom prst="rect">
            <a:avLst/>
          </a:prstGeom>
        </p:spPr>
      </p:pic>
      <p:sp>
        <p:nvSpPr>
          <p:cNvPr id="9" name="Text 3"/>
          <p:cNvSpPr/>
          <p:nvPr/>
        </p:nvSpPr>
        <p:spPr>
          <a:xfrm>
            <a:off x="650915" y="4662249"/>
            <a:ext cx="2324695" cy="290632"/>
          </a:xfrm>
          <a:prstGeom prst="rect">
            <a:avLst/>
          </a:prstGeom>
          <a:noFill/>
          <a:ln/>
        </p:spPr>
        <p:txBody>
          <a:bodyPr wrap="none" lIns="0" tIns="0" rIns="0" bIns="0" rtlCol="0" anchor="t"/>
          <a:lstStyle/>
          <a:p>
            <a:pPr algn="l" indent="0" marL="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Tình Trạng Món</a:t>
            </a:r>
            <a:endParaRPr lang="en-US" sz="1800" dirty="0"/>
          </a:p>
        </p:txBody>
      </p:sp>
      <p:sp>
        <p:nvSpPr>
          <p:cNvPr id="10" name="Text 4"/>
          <p:cNvSpPr/>
          <p:nvPr/>
        </p:nvSpPr>
        <p:spPr>
          <a:xfrm>
            <a:off x="650915" y="5064443"/>
            <a:ext cx="7842171" cy="595074"/>
          </a:xfrm>
          <a:prstGeom prst="rect">
            <a:avLst/>
          </a:prstGeom>
          <a:noFill/>
          <a:ln/>
        </p:spPr>
        <p:txBody>
          <a:bodyPr wrap="square" lIns="0" tIns="0" rIns="0" bIns="0" rtlCol="0" anchor="t"/>
          <a:lstStyle/>
          <a:p>
            <a:pPr algn="l" indent="0" marL="0">
              <a:lnSpc>
                <a:spcPts val="2300"/>
              </a:lnSpc>
              <a:buNone/>
            </a:pPr>
            <a:r>
              <a:rPr lang="en-US" sz="1450" dirty="0">
                <a:solidFill>
                  <a:srgbClr val="746558"/>
                </a:solidFill>
                <a:latin typeface="Gelasio" pitchFamily="34" charset="0"/>
                <a:ea typeface="Gelasio" pitchFamily="34" charset="-122"/>
                <a:cs typeface="Gelasio" pitchFamily="34" charset="-120"/>
              </a:rPr>
              <a:t>Ứng dụng có chức năng tự động phản hồi cho khách hàng về tình trạng món, trạng thái, thời gian dự kiến.</a:t>
            </a:r>
            <a:endParaRPr lang="en-US" sz="1450" dirty="0"/>
          </a:p>
        </p:txBody>
      </p:sp>
      <p:pic>
        <p:nvPicPr>
          <p:cNvPr id="11" name="Image 4" descr="preencoded.png">    </p:cNvPr>
          <p:cNvPicPr>
            <a:picLocks noChangeAspect="1"/>
          </p:cNvPicPr>
          <p:nvPr/>
        </p:nvPicPr>
        <p:blipFill>
          <a:blip r:embed="rId5"/>
          <a:stretch>
            <a:fillRect/>
          </a:stretch>
        </p:blipFill>
        <p:spPr>
          <a:xfrm>
            <a:off x="650915" y="6217444"/>
            <a:ext cx="464939" cy="464939"/>
          </a:xfrm>
          <a:prstGeom prst="rect">
            <a:avLst/>
          </a:prstGeom>
        </p:spPr>
      </p:pic>
      <p:sp>
        <p:nvSpPr>
          <p:cNvPr id="12" name="Text 5"/>
          <p:cNvSpPr/>
          <p:nvPr/>
        </p:nvSpPr>
        <p:spPr>
          <a:xfrm>
            <a:off x="650915" y="6868358"/>
            <a:ext cx="2324695" cy="290632"/>
          </a:xfrm>
          <a:prstGeom prst="rect">
            <a:avLst/>
          </a:prstGeom>
          <a:noFill/>
          <a:ln/>
        </p:spPr>
        <p:txBody>
          <a:bodyPr wrap="none" lIns="0" tIns="0" rIns="0" bIns="0" rtlCol="0" anchor="t"/>
          <a:lstStyle/>
          <a:p>
            <a:pPr algn="l" indent="0" marL="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Đánh Giá Trực Tiếp</a:t>
            </a:r>
            <a:endParaRPr lang="en-US" sz="1800" dirty="0"/>
          </a:p>
        </p:txBody>
      </p:sp>
      <p:sp>
        <p:nvSpPr>
          <p:cNvPr id="13" name="Text 6"/>
          <p:cNvSpPr/>
          <p:nvPr/>
        </p:nvSpPr>
        <p:spPr>
          <a:xfrm>
            <a:off x="650915" y="7270552"/>
            <a:ext cx="7842171" cy="297537"/>
          </a:xfrm>
          <a:prstGeom prst="rect">
            <a:avLst/>
          </a:prstGeom>
          <a:noFill/>
          <a:ln/>
        </p:spPr>
        <p:txBody>
          <a:bodyPr wrap="none" lIns="0" tIns="0" rIns="0" bIns="0" rtlCol="0" anchor="t"/>
          <a:lstStyle/>
          <a:p>
            <a:pPr algn="l" indent="0" marL="0">
              <a:lnSpc>
                <a:spcPts val="2300"/>
              </a:lnSpc>
              <a:buNone/>
            </a:pPr>
            <a:r>
              <a:rPr lang="en-US" sz="1450" dirty="0">
                <a:solidFill>
                  <a:srgbClr val="746558"/>
                </a:solidFill>
                <a:latin typeface="Gelasio" pitchFamily="34" charset="0"/>
                <a:ea typeface="Gelasio" pitchFamily="34" charset="-122"/>
                <a:cs typeface="Gelasio" pitchFamily="34" charset="-120"/>
              </a:rPr>
              <a:t>Nhân viên có thể đánh giá món ăn trực tiếp trên chatbox sau khi đã sử dụng món.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29947"/>
          </a:xfrm>
          <a:prstGeom prst="rect">
            <a:avLst/>
          </a:prstGeom>
        </p:spPr>
      </p:pic>
      <p:sp>
        <p:nvSpPr>
          <p:cNvPr id="3" name="Text 0"/>
          <p:cNvSpPr/>
          <p:nvPr/>
        </p:nvSpPr>
        <p:spPr>
          <a:xfrm>
            <a:off x="680323" y="2964537"/>
            <a:ext cx="7983141" cy="607457"/>
          </a:xfrm>
          <a:prstGeom prst="rect">
            <a:avLst/>
          </a:prstGeom>
          <a:noFill/>
          <a:ln/>
        </p:spPr>
        <p:txBody>
          <a:bodyPr wrap="none" lIns="0" tIns="0" rIns="0" bIns="0" rtlCol="0" anchor="t"/>
          <a:lstStyle/>
          <a:p>
            <a:pPr indent="0" marL="0">
              <a:lnSpc>
                <a:spcPts val="4750"/>
              </a:lnSpc>
              <a:buNone/>
            </a:pPr>
            <a:r>
              <a:rPr lang="en-US" sz="3800" dirty="0">
                <a:solidFill>
                  <a:srgbClr val="484237"/>
                </a:solidFill>
                <a:latin typeface="Gelasio Semi Bold" pitchFamily="34" charset="0"/>
                <a:ea typeface="Gelasio Semi Bold" pitchFamily="34" charset="-122"/>
                <a:cs typeface="Gelasio Semi Bold" pitchFamily="34" charset="-120"/>
              </a:rPr>
              <a:t>Phân Tích Yêu Cầu Quản Trị Viên</a:t>
            </a:r>
            <a:endParaRPr lang="en-US" sz="3800" dirty="0"/>
          </a:p>
        </p:txBody>
      </p:sp>
      <p:sp>
        <p:nvSpPr>
          <p:cNvPr id="4" name="Shape 1"/>
          <p:cNvSpPr/>
          <p:nvPr/>
        </p:nvSpPr>
        <p:spPr>
          <a:xfrm>
            <a:off x="680323" y="5780603"/>
            <a:ext cx="13269754" cy="22860"/>
          </a:xfrm>
          <a:prstGeom prst="roundRect">
            <a:avLst>
              <a:gd name="adj" fmla="val 127558"/>
            </a:avLst>
          </a:prstGeom>
          <a:solidFill>
            <a:srgbClr val="D4CEC3"/>
          </a:solidFill>
          <a:ln/>
        </p:spPr>
      </p:sp>
      <p:sp>
        <p:nvSpPr>
          <p:cNvPr id="5" name="Shape 2"/>
          <p:cNvSpPr/>
          <p:nvPr/>
        </p:nvSpPr>
        <p:spPr>
          <a:xfrm>
            <a:off x="3264337" y="5100340"/>
            <a:ext cx="22860" cy="680323"/>
          </a:xfrm>
          <a:prstGeom prst="roundRect">
            <a:avLst>
              <a:gd name="adj" fmla="val 127558"/>
            </a:avLst>
          </a:prstGeom>
          <a:solidFill>
            <a:srgbClr val="D4CEC3"/>
          </a:solidFill>
          <a:ln/>
        </p:spPr>
      </p:sp>
      <p:sp>
        <p:nvSpPr>
          <p:cNvPr id="6" name="Shape 3"/>
          <p:cNvSpPr/>
          <p:nvPr/>
        </p:nvSpPr>
        <p:spPr>
          <a:xfrm>
            <a:off x="3057168" y="5561945"/>
            <a:ext cx="437317" cy="437317"/>
          </a:xfrm>
          <a:prstGeom prst="roundRect">
            <a:avLst>
              <a:gd name="adj" fmla="val 6668"/>
            </a:avLst>
          </a:prstGeom>
          <a:solidFill>
            <a:srgbClr val="EEE8DD"/>
          </a:solidFill>
          <a:ln/>
        </p:spPr>
      </p:sp>
      <p:sp>
        <p:nvSpPr>
          <p:cNvPr id="7" name="Text 4"/>
          <p:cNvSpPr/>
          <p:nvPr/>
        </p:nvSpPr>
        <p:spPr>
          <a:xfrm>
            <a:off x="3207068" y="5634811"/>
            <a:ext cx="137517" cy="291584"/>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1</a:t>
            </a:r>
            <a:endParaRPr lang="en-US" sz="2250" dirty="0"/>
          </a:p>
        </p:txBody>
      </p:sp>
      <p:sp>
        <p:nvSpPr>
          <p:cNvPr id="8" name="Text 5"/>
          <p:cNvSpPr/>
          <p:nvPr/>
        </p:nvSpPr>
        <p:spPr>
          <a:xfrm>
            <a:off x="2060972" y="4174569"/>
            <a:ext cx="2429947" cy="303728"/>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Quản lý chi nhánh</a:t>
            </a:r>
            <a:endParaRPr lang="en-US" sz="1900" dirty="0"/>
          </a:p>
        </p:txBody>
      </p:sp>
      <p:sp>
        <p:nvSpPr>
          <p:cNvPr id="9" name="Text 6"/>
          <p:cNvSpPr/>
          <p:nvPr/>
        </p:nvSpPr>
        <p:spPr>
          <a:xfrm>
            <a:off x="874633" y="4594860"/>
            <a:ext cx="4802624" cy="310991"/>
          </a:xfrm>
          <a:prstGeom prst="rect">
            <a:avLst/>
          </a:prstGeom>
          <a:noFill/>
          <a:ln/>
        </p:spPr>
        <p:txBody>
          <a:bodyPr wrap="non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Quản trị viên của hệ thống có thể quản lý các chi nhánh.</a:t>
            </a:r>
            <a:endParaRPr lang="en-US" sz="1500" dirty="0"/>
          </a:p>
        </p:txBody>
      </p:sp>
      <p:sp>
        <p:nvSpPr>
          <p:cNvPr id="10" name="Shape 7"/>
          <p:cNvSpPr/>
          <p:nvPr/>
        </p:nvSpPr>
        <p:spPr>
          <a:xfrm>
            <a:off x="5957173" y="5780544"/>
            <a:ext cx="22860" cy="680323"/>
          </a:xfrm>
          <a:prstGeom prst="roundRect">
            <a:avLst>
              <a:gd name="adj" fmla="val 127558"/>
            </a:avLst>
          </a:prstGeom>
          <a:solidFill>
            <a:srgbClr val="D4CEC3"/>
          </a:solidFill>
          <a:ln/>
        </p:spPr>
      </p:sp>
      <p:sp>
        <p:nvSpPr>
          <p:cNvPr id="11" name="Shape 8"/>
          <p:cNvSpPr/>
          <p:nvPr/>
        </p:nvSpPr>
        <p:spPr>
          <a:xfrm>
            <a:off x="5750004" y="5561945"/>
            <a:ext cx="437317" cy="437317"/>
          </a:xfrm>
          <a:prstGeom prst="roundRect">
            <a:avLst>
              <a:gd name="adj" fmla="val 6668"/>
            </a:avLst>
          </a:prstGeom>
          <a:solidFill>
            <a:srgbClr val="EEE8DD"/>
          </a:solidFill>
          <a:ln/>
        </p:spPr>
      </p:sp>
      <p:sp>
        <p:nvSpPr>
          <p:cNvPr id="12" name="Text 9"/>
          <p:cNvSpPr/>
          <p:nvPr/>
        </p:nvSpPr>
        <p:spPr>
          <a:xfrm>
            <a:off x="5880259" y="5634811"/>
            <a:ext cx="176689" cy="291584"/>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2</a:t>
            </a:r>
            <a:endParaRPr lang="en-US" sz="2250" dirty="0"/>
          </a:p>
        </p:txBody>
      </p:sp>
      <p:sp>
        <p:nvSpPr>
          <p:cNvPr id="13" name="Text 10"/>
          <p:cNvSpPr/>
          <p:nvPr/>
        </p:nvSpPr>
        <p:spPr>
          <a:xfrm>
            <a:off x="4753689" y="6655356"/>
            <a:ext cx="2429947" cy="303728"/>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Quản lý nhân sự</a:t>
            </a:r>
            <a:endParaRPr lang="en-US" sz="1900" dirty="0"/>
          </a:p>
        </p:txBody>
      </p:sp>
      <p:sp>
        <p:nvSpPr>
          <p:cNvPr id="14" name="Text 11"/>
          <p:cNvSpPr/>
          <p:nvPr/>
        </p:nvSpPr>
        <p:spPr>
          <a:xfrm>
            <a:off x="3567351" y="7075646"/>
            <a:ext cx="4802743" cy="310991"/>
          </a:xfrm>
          <a:prstGeom prst="rect">
            <a:avLst/>
          </a:prstGeom>
          <a:noFill/>
          <a:ln/>
        </p:spPr>
        <p:txBody>
          <a:bodyPr wrap="non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Quản trị viên có thể quản lý nhân viên như thêm, đuổi…</a:t>
            </a:r>
            <a:endParaRPr lang="en-US" sz="1500" dirty="0"/>
          </a:p>
        </p:txBody>
      </p:sp>
      <p:sp>
        <p:nvSpPr>
          <p:cNvPr id="15" name="Shape 12"/>
          <p:cNvSpPr/>
          <p:nvPr/>
        </p:nvSpPr>
        <p:spPr>
          <a:xfrm>
            <a:off x="8650010" y="5100340"/>
            <a:ext cx="22860" cy="680323"/>
          </a:xfrm>
          <a:prstGeom prst="roundRect">
            <a:avLst>
              <a:gd name="adj" fmla="val 127558"/>
            </a:avLst>
          </a:prstGeom>
          <a:solidFill>
            <a:srgbClr val="D4CEC3"/>
          </a:solidFill>
          <a:ln/>
        </p:spPr>
      </p:sp>
      <p:sp>
        <p:nvSpPr>
          <p:cNvPr id="16" name="Shape 13"/>
          <p:cNvSpPr/>
          <p:nvPr/>
        </p:nvSpPr>
        <p:spPr>
          <a:xfrm>
            <a:off x="8442841" y="5561945"/>
            <a:ext cx="437317" cy="437317"/>
          </a:xfrm>
          <a:prstGeom prst="roundRect">
            <a:avLst>
              <a:gd name="adj" fmla="val 6668"/>
            </a:avLst>
          </a:prstGeom>
          <a:solidFill>
            <a:srgbClr val="EEE8DD"/>
          </a:solidFill>
          <a:ln/>
        </p:spPr>
      </p:sp>
      <p:sp>
        <p:nvSpPr>
          <p:cNvPr id="17" name="Text 14"/>
          <p:cNvSpPr/>
          <p:nvPr/>
        </p:nvSpPr>
        <p:spPr>
          <a:xfrm>
            <a:off x="8573572" y="5634811"/>
            <a:ext cx="175736" cy="291584"/>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3</a:t>
            </a:r>
            <a:endParaRPr lang="en-US" sz="2250" dirty="0"/>
          </a:p>
        </p:txBody>
      </p:sp>
      <p:sp>
        <p:nvSpPr>
          <p:cNvPr id="18" name="Text 15"/>
          <p:cNvSpPr/>
          <p:nvPr/>
        </p:nvSpPr>
        <p:spPr>
          <a:xfrm>
            <a:off x="7446526" y="3863578"/>
            <a:ext cx="2429947" cy="303728"/>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Kiểm tra doanh thu</a:t>
            </a:r>
            <a:endParaRPr lang="en-US" sz="1900" dirty="0"/>
          </a:p>
        </p:txBody>
      </p:sp>
      <p:sp>
        <p:nvSpPr>
          <p:cNvPr id="19" name="Text 16"/>
          <p:cNvSpPr/>
          <p:nvPr/>
        </p:nvSpPr>
        <p:spPr>
          <a:xfrm>
            <a:off x="6260187" y="4283869"/>
            <a:ext cx="4802743" cy="621983"/>
          </a:xfrm>
          <a:prstGeom prst="rect">
            <a:avLst/>
          </a:prstGeom>
          <a:noFill/>
          <a:ln/>
        </p:spPr>
        <p:txBody>
          <a:bodyPr wrap="squar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Quản trị viên có thể kiểm tra để biết doanh thu theo ngày và sửa đổi.</a:t>
            </a:r>
            <a:endParaRPr lang="en-US" sz="1500" dirty="0"/>
          </a:p>
        </p:txBody>
      </p:sp>
      <p:sp>
        <p:nvSpPr>
          <p:cNvPr id="20" name="Shape 17"/>
          <p:cNvSpPr/>
          <p:nvPr/>
        </p:nvSpPr>
        <p:spPr>
          <a:xfrm>
            <a:off x="11342846" y="5780544"/>
            <a:ext cx="22860" cy="680323"/>
          </a:xfrm>
          <a:prstGeom prst="roundRect">
            <a:avLst>
              <a:gd name="adj" fmla="val 127558"/>
            </a:avLst>
          </a:prstGeom>
          <a:solidFill>
            <a:srgbClr val="D4CEC3"/>
          </a:solidFill>
          <a:ln/>
        </p:spPr>
      </p:sp>
      <p:sp>
        <p:nvSpPr>
          <p:cNvPr id="21" name="Shape 18"/>
          <p:cNvSpPr/>
          <p:nvPr/>
        </p:nvSpPr>
        <p:spPr>
          <a:xfrm>
            <a:off x="11135678" y="5561945"/>
            <a:ext cx="437317" cy="437317"/>
          </a:xfrm>
          <a:prstGeom prst="roundRect">
            <a:avLst>
              <a:gd name="adj" fmla="val 6668"/>
            </a:avLst>
          </a:prstGeom>
          <a:solidFill>
            <a:srgbClr val="EEE8DD"/>
          </a:solidFill>
          <a:ln/>
        </p:spPr>
      </p:sp>
      <p:sp>
        <p:nvSpPr>
          <p:cNvPr id="22" name="Text 19"/>
          <p:cNvSpPr/>
          <p:nvPr/>
        </p:nvSpPr>
        <p:spPr>
          <a:xfrm>
            <a:off x="11263432" y="5634811"/>
            <a:ext cx="181808" cy="291584"/>
          </a:xfrm>
          <a:prstGeom prst="rect">
            <a:avLst/>
          </a:prstGeom>
          <a:noFill/>
          <a:ln/>
        </p:spPr>
        <p:txBody>
          <a:bodyPr wrap="none" lIns="0" tIns="0" rIns="0" bIns="0" rtlCol="0" anchor="t"/>
          <a:lstStyle/>
          <a:p>
            <a:pPr algn="ctr" indent="0" marL="0">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4</a:t>
            </a:r>
            <a:endParaRPr lang="en-US" sz="2250" dirty="0"/>
          </a:p>
        </p:txBody>
      </p:sp>
      <p:sp>
        <p:nvSpPr>
          <p:cNvPr id="23" name="Text 20"/>
          <p:cNvSpPr/>
          <p:nvPr/>
        </p:nvSpPr>
        <p:spPr>
          <a:xfrm>
            <a:off x="10139363" y="6655356"/>
            <a:ext cx="2429947" cy="303728"/>
          </a:xfrm>
          <a:prstGeom prst="rect">
            <a:avLst/>
          </a:prstGeom>
          <a:noFill/>
          <a:ln/>
        </p:spPr>
        <p:txBody>
          <a:bodyPr wrap="none" lIns="0" tIns="0" rIns="0" bIns="0" rtlCol="0" anchor="t"/>
          <a:lstStyle/>
          <a:p>
            <a:pPr algn="ctr" indent="0" marL="0">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Các chức năng khác</a:t>
            </a:r>
            <a:endParaRPr lang="en-US" sz="1900" dirty="0"/>
          </a:p>
        </p:txBody>
      </p:sp>
      <p:sp>
        <p:nvSpPr>
          <p:cNvPr id="24" name="Text 21"/>
          <p:cNvSpPr/>
          <p:nvPr/>
        </p:nvSpPr>
        <p:spPr>
          <a:xfrm>
            <a:off x="8953024" y="7075646"/>
            <a:ext cx="4802743" cy="621983"/>
          </a:xfrm>
          <a:prstGeom prst="rect">
            <a:avLst/>
          </a:prstGeom>
          <a:noFill/>
          <a:ln/>
        </p:spPr>
        <p:txBody>
          <a:bodyPr wrap="square" lIns="0" tIns="0" rIns="0" bIns="0" rtlCol="0" anchor="t"/>
          <a:lstStyle/>
          <a:p>
            <a:pPr algn="ctr" indent="0" marL="0">
              <a:lnSpc>
                <a:spcPts val="2400"/>
              </a:lnSpc>
              <a:buNone/>
            </a:pPr>
            <a:r>
              <a:rPr lang="en-US" sz="1500" dirty="0">
                <a:solidFill>
                  <a:srgbClr val="746558"/>
                </a:solidFill>
                <a:latin typeface="Gelasio" pitchFamily="34" charset="0"/>
                <a:ea typeface="Gelasio" pitchFamily="34" charset="-122"/>
                <a:cs typeface="Gelasio" pitchFamily="34" charset="-120"/>
              </a:rPr>
              <a:t>Quản trị viên cũng bảo gồm đầy đủ các chức năng của nhân viên.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85850" y="830580"/>
            <a:ext cx="3314700" cy="6568440"/>
          </a:xfrm>
          <a:prstGeom prst="rect">
            <a:avLst/>
          </a:prstGeom>
        </p:spPr>
      </p:pic>
      <p:sp>
        <p:nvSpPr>
          <p:cNvPr id="4" name="Text 0"/>
          <p:cNvSpPr/>
          <p:nvPr/>
        </p:nvSpPr>
        <p:spPr>
          <a:xfrm>
            <a:off x="6160889" y="683776"/>
            <a:ext cx="4817745" cy="602099"/>
          </a:xfrm>
          <a:prstGeom prst="rect">
            <a:avLst/>
          </a:prstGeom>
          <a:noFill/>
          <a:ln/>
        </p:spPr>
        <p:txBody>
          <a:bodyPr wrap="none" lIns="0" tIns="0" rIns="0" bIns="0" rtlCol="0" anchor="t"/>
          <a:lstStyle/>
          <a:p>
            <a:pPr indent="0" marL="0">
              <a:lnSpc>
                <a:spcPts val="4700"/>
              </a:lnSpc>
              <a:buNone/>
            </a:pPr>
            <a:r>
              <a:rPr lang="en-US" sz="3750" dirty="0">
                <a:solidFill>
                  <a:srgbClr val="484237"/>
                </a:solidFill>
                <a:latin typeface="Gelasio Semi Bold" pitchFamily="34" charset="0"/>
                <a:ea typeface="Gelasio Semi Bold" pitchFamily="34" charset="-122"/>
                <a:cs typeface="Gelasio Semi Bold" pitchFamily="34" charset="-120"/>
              </a:rPr>
              <a:t>Quản trị viên</a:t>
            </a:r>
            <a:endParaRPr lang="en-US" sz="3750" dirty="0"/>
          </a:p>
        </p:txBody>
      </p:sp>
      <p:pic>
        <p:nvPicPr>
          <p:cNvPr id="5" name="Image 2" descr="preencoded.png">    </p:cNvPr>
          <p:cNvPicPr>
            <a:picLocks noChangeAspect="1"/>
          </p:cNvPicPr>
          <p:nvPr/>
        </p:nvPicPr>
        <p:blipFill>
          <a:blip r:embed="rId3"/>
          <a:stretch>
            <a:fillRect/>
          </a:stretch>
        </p:blipFill>
        <p:spPr>
          <a:xfrm>
            <a:off x="6160889" y="1574840"/>
            <a:ext cx="481727" cy="481727"/>
          </a:xfrm>
          <a:prstGeom prst="rect">
            <a:avLst/>
          </a:prstGeom>
        </p:spPr>
      </p:pic>
      <p:sp>
        <p:nvSpPr>
          <p:cNvPr id="6" name="Text 1"/>
          <p:cNvSpPr/>
          <p:nvPr/>
        </p:nvSpPr>
        <p:spPr>
          <a:xfrm>
            <a:off x="6160889" y="2249210"/>
            <a:ext cx="2408873" cy="300990"/>
          </a:xfrm>
          <a:prstGeom prst="rect">
            <a:avLst/>
          </a:prstGeom>
          <a:noFill/>
          <a:ln/>
        </p:spPr>
        <p:txBody>
          <a:bodyPr wrap="none" lIns="0" tIns="0" rIns="0" bIns="0" rtlCol="0" anchor="t"/>
          <a:lstStyle/>
          <a:p>
            <a:pPr algn="l" indent="0" marL="0">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Thêm sửa xóa.</a:t>
            </a:r>
            <a:endParaRPr lang="en-US" sz="1850" dirty="0"/>
          </a:p>
        </p:txBody>
      </p:sp>
      <p:sp>
        <p:nvSpPr>
          <p:cNvPr id="7" name="Text 2"/>
          <p:cNvSpPr/>
          <p:nvPr/>
        </p:nvSpPr>
        <p:spPr>
          <a:xfrm>
            <a:off x="6160889" y="2665809"/>
            <a:ext cx="7795022" cy="616744"/>
          </a:xfrm>
          <a:prstGeom prst="rect">
            <a:avLst/>
          </a:prstGeom>
          <a:noFill/>
          <a:ln/>
        </p:spPr>
        <p:txBody>
          <a:bodyPr wrap="square" lIns="0" tIns="0" rIns="0" bIns="0" rtlCol="0" anchor="t"/>
          <a:lstStyle/>
          <a:p>
            <a:pPr algn="l" indent="0" marL="0">
              <a:lnSpc>
                <a:spcPts val="2400"/>
              </a:lnSpc>
              <a:buNone/>
            </a:pPr>
            <a:r>
              <a:rPr lang="en-US" sz="1500" dirty="0">
                <a:solidFill>
                  <a:srgbClr val="746558"/>
                </a:solidFill>
                <a:latin typeface="Gelasio" pitchFamily="34" charset="0"/>
                <a:ea typeface="Gelasio" pitchFamily="34" charset="-122"/>
                <a:cs typeface="Gelasio" pitchFamily="34" charset="-120"/>
              </a:rPr>
              <a:t>Quản trị viên có thể thêm, sửa, xóa các chi nhánh phá sản hoặc ngưng hoạt động, bàn và menu quán.</a:t>
            </a:r>
            <a:endParaRPr lang="en-US" sz="1500" dirty="0"/>
          </a:p>
        </p:txBody>
      </p:sp>
      <p:pic>
        <p:nvPicPr>
          <p:cNvPr id="8" name="Image 3" descr="preencoded.png">    </p:cNvPr>
          <p:cNvPicPr>
            <a:picLocks noChangeAspect="1"/>
          </p:cNvPicPr>
          <p:nvPr/>
        </p:nvPicPr>
        <p:blipFill>
          <a:blip r:embed="rId4"/>
          <a:stretch>
            <a:fillRect/>
          </a:stretch>
        </p:blipFill>
        <p:spPr>
          <a:xfrm>
            <a:off x="6160889" y="3860602"/>
            <a:ext cx="481727" cy="481727"/>
          </a:xfrm>
          <a:prstGeom prst="rect">
            <a:avLst/>
          </a:prstGeom>
        </p:spPr>
      </p:pic>
      <p:sp>
        <p:nvSpPr>
          <p:cNvPr id="9" name="Text 3"/>
          <p:cNvSpPr/>
          <p:nvPr/>
        </p:nvSpPr>
        <p:spPr>
          <a:xfrm>
            <a:off x="6160889" y="4534972"/>
            <a:ext cx="2408873" cy="300990"/>
          </a:xfrm>
          <a:prstGeom prst="rect">
            <a:avLst/>
          </a:prstGeom>
          <a:noFill/>
          <a:ln/>
        </p:spPr>
        <p:txBody>
          <a:bodyPr wrap="none" lIns="0" tIns="0" rIns="0" bIns="0" rtlCol="0" anchor="t"/>
          <a:lstStyle/>
          <a:p>
            <a:pPr algn="l" indent="0" marL="0">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Nhân sự</a:t>
            </a:r>
            <a:endParaRPr lang="en-US" sz="1850" dirty="0"/>
          </a:p>
        </p:txBody>
      </p:sp>
      <p:sp>
        <p:nvSpPr>
          <p:cNvPr id="10" name="Text 4"/>
          <p:cNvSpPr/>
          <p:nvPr/>
        </p:nvSpPr>
        <p:spPr>
          <a:xfrm>
            <a:off x="6160889" y="4951571"/>
            <a:ext cx="7795022" cy="616744"/>
          </a:xfrm>
          <a:prstGeom prst="rect">
            <a:avLst/>
          </a:prstGeom>
          <a:noFill/>
          <a:ln/>
        </p:spPr>
        <p:txBody>
          <a:bodyPr wrap="square" lIns="0" tIns="0" rIns="0" bIns="0" rtlCol="0" anchor="t"/>
          <a:lstStyle/>
          <a:p>
            <a:pPr algn="l" indent="0" marL="0">
              <a:lnSpc>
                <a:spcPts val="2400"/>
              </a:lnSpc>
              <a:buNone/>
            </a:pPr>
            <a:r>
              <a:rPr lang="en-US" sz="1500" dirty="0">
                <a:solidFill>
                  <a:srgbClr val="746558"/>
                </a:solidFill>
                <a:latin typeface="Gelasio" pitchFamily="34" charset="0"/>
                <a:ea typeface="Gelasio" pitchFamily="34" charset="-122"/>
                <a:cs typeface="Gelasio" pitchFamily="34" charset="-120"/>
              </a:rPr>
              <a:t>Quản trị viên có thể xem danh sách nhân viên, cập nhập thông tin, sa thải và thêm nhân viên mới, tính lương cho từng nhân viên.</a:t>
            </a:r>
            <a:endParaRPr lang="en-US" sz="1500" dirty="0"/>
          </a:p>
        </p:txBody>
      </p:sp>
      <p:pic>
        <p:nvPicPr>
          <p:cNvPr id="11" name="Image 4" descr="preencoded.png">    </p:cNvPr>
          <p:cNvPicPr>
            <a:picLocks noChangeAspect="1"/>
          </p:cNvPicPr>
          <p:nvPr/>
        </p:nvPicPr>
        <p:blipFill>
          <a:blip r:embed="rId5"/>
          <a:stretch>
            <a:fillRect/>
          </a:stretch>
        </p:blipFill>
        <p:spPr>
          <a:xfrm>
            <a:off x="6160889" y="6146363"/>
            <a:ext cx="481727" cy="481727"/>
          </a:xfrm>
          <a:prstGeom prst="rect">
            <a:avLst/>
          </a:prstGeom>
        </p:spPr>
      </p:pic>
      <p:sp>
        <p:nvSpPr>
          <p:cNvPr id="12" name="Text 5"/>
          <p:cNvSpPr/>
          <p:nvPr/>
        </p:nvSpPr>
        <p:spPr>
          <a:xfrm>
            <a:off x="6160889" y="6820733"/>
            <a:ext cx="2408873" cy="300990"/>
          </a:xfrm>
          <a:prstGeom prst="rect">
            <a:avLst/>
          </a:prstGeom>
          <a:noFill/>
          <a:ln/>
        </p:spPr>
        <p:txBody>
          <a:bodyPr wrap="none" lIns="0" tIns="0" rIns="0" bIns="0" rtlCol="0" anchor="t"/>
          <a:lstStyle/>
          <a:p>
            <a:pPr algn="l" indent="0" marL="0">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Doanh thu</a:t>
            </a:r>
            <a:endParaRPr lang="en-US" sz="1850" dirty="0"/>
          </a:p>
        </p:txBody>
      </p:sp>
      <p:sp>
        <p:nvSpPr>
          <p:cNvPr id="13" name="Text 6"/>
          <p:cNvSpPr/>
          <p:nvPr/>
        </p:nvSpPr>
        <p:spPr>
          <a:xfrm>
            <a:off x="6160889" y="7237333"/>
            <a:ext cx="7795022" cy="308372"/>
          </a:xfrm>
          <a:prstGeom prst="rect">
            <a:avLst/>
          </a:prstGeom>
          <a:noFill/>
          <a:ln/>
        </p:spPr>
        <p:txBody>
          <a:bodyPr wrap="none" lIns="0" tIns="0" rIns="0" bIns="0" rtlCol="0" anchor="t"/>
          <a:lstStyle/>
          <a:p>
            <a:pPr algn="l" indent="0" marL="0">
              <a:lnSpc>
                <a:spcPts val="2400"/>
              </a:lnSpc>
              <a:buNone/>
            </a:pPr>
            <a:r>
              <a:rPr lang="en-US" sz="1500" dirty="0">
                <a:solidFill>
                  <a:srgbClr val="746558"/>
                </a:solidFill>
                <a:latin typeface="Gelasio" pitchFamily="34" charset="0"/>
                <a:ea typeface="Gelasio" pitchFamily="34" charset="-122"/>
                <a:cs typeface="Gelasio" pitchFamily="34" charset="-120"/>
              </a:rPr>
              <a:t>Theo dõi tình trạng thống kê doanh thu theo ngày và reset doanh thu khi sang ngày mới.</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2024-11-18T11:14:58Z</dcterms:created>
  <dcterms:modified xsi:type="dcterms:W3CDTF">2024-11-18T11:14:58Z</dcterms:modified>
</cp:coreProperties>
</file>